
<file path=[Content_Types].xml><?xml version="1.0" encoding="utf-8"?>
<Types xmlns="http://schemas.openxmlformats.org/package/2006/content-types">
  <Default Extension="1vx" ContentType="image/x-emf"/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8" r:id="rId3"/>
    <p:sldId id="344" r:id="rId4"/>
    <p:sldId id="349" r:id="rId5"/>
    <p:sldId id="388" r:id="rId6"/>
    <p:sldId id="391" r:id="rId7"/>
    <p:sldId id="396" r:id="rId8"/>
    <p:sldId id="341" r:id="rId9"/>
    <p:sldId id="397" r:id="rId10"/>
    <p:sldId id="398" r:id="rId11"/>
    <p:sldId id="405" r:id="rId12"/>
    <p:sldId id="404" r:id="rId13"/>
    <p:sldId id="403" r:id="rId14"/>
    <p:sldId id="407" r:id="rId15"/>
    <p:sldId id="390" r:id="rId16"/>
    <p:sldId id="345" r:id="rId17"/>
    <p:sldId id="392" r:id="rId18"/>
    <p:sldId id="406" r:id="rId19"/>
    <p:sldId id="393" r:id="rId20"/>
    <p:sldId id="40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D695143-47BF-4786-8015-B192F0627AAA}">
          <p14:sldIdLst>
            <p14:sldId id="256"/>
            <p14:sldId id="258"/>
            <p14:sldId id="344"/>
            <p14:sldId id="349"/>
            <p14:sldId id="388"/>
            <p14:sldId id="391"/>
            <p14:sldId id="396"/>
            <p14:sldId id="341"/>
            <p14:sldId id="397"/>
            <p14:sldId id="398"/>
            <p14:sldId id="405"/>
            <p14:sldId id="404"/>
            <p14:sldId id="403"/>
            <p14:sldId id="407"/>
          </p14:sldIdLst>
        </p14:section>
        <p14:section name="Supporting slides" id="{9887DEC9-1EB9-47AF-B051-9E8EE96AF988}">
          <p14:sldIdLst>
            <p14:sldId id="390"/>
            <p14:sldId id="345"/>
            <p14:sldId id="392"/>
            <p14:sldId id="406"/>
            <p14:sldId id="393"/>
            <p14:sldId id="40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248" autoAdjust="0"/>
    <p:restoredTop sz="95097" autoAdjust="0"/>
  </p:normalViewPr>
  <p:slideViewPr>
    <p:cSldViewPr snapToGrid="0">
      <p:cViewPr varScale="1">
        <p:scale>
          <a:sx n="78" d="100"/>
          <a:sy n="78" d="100"/>
        </p:scale>
        <p:origin x="8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20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758B11-8F01-CCE7-1B6E-8DFF41811C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7718A2-8E8F-9E3F-DD5A-588620EC3E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03D94-529D-433D-8F99-A4C417EBAE16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9C5E9C-80D2-FF8B-B8B2-1A6F8FF134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05D28B-3161-00D3-E24A-3742B83B4B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F5CAC-5C78-4A3C-A3B8-D39A7A0F8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6790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2C22DB-C962-4A55-98C0-371AC6158C94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B24F96-5EBA-4F6E-918C-84D6F09441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656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24F96-5EBA-4F6E-918C-84D6F094414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3264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oleObject" Target="../embeddings/oleObject2.bin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2.emf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oleObject" Target="../embeddings/oleObject1.bin"/><Relationship Id="rId5" Type="http://schemas.openxmlformats.org/officeDocument/2006/relationships/tags" Target="../tags/tag5.xml"/><Relationship Id="rId10" Type="http://schemas.openxmlformats.org/officeDocument/2006/relationships/image" Target="../media/image1.1vx"/><Relationship Id="rId4" Type="http://schemas.openxmlformats.org/officeDocument/2006/relationships/tags" Target="../tags/tag4.xml"/><Relationship Id="rId9" Type="http://schemas.openxmlformats.org/officeDocument/2006/relationships/slideMaster" Target="../slideMasters/slideMaster1.xml"/><Relationship Id="rId14" Type="http://schemas.openxmlformats.org/officeDocument/2006/relationships/oleObject" Target="../embeddings/oleObject3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4F73A-6411-4046-BA0D-4CDC00DCB450}" type="datetime1">
              <a:rPr lang="en-US" smtClean="0"/>
              <a:t>12/16/2022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ABAF3-7508-448F-962E-D4C93DD702FF}" type="datetime1">
              <a:rPr lang="en-US" smtClean="0"/>
              <a:t>12/16/2022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6ACE4-095E-4879-8BDF-872505583704}" type="datetime1">
              <a:rPr lang="en-US" smtClean="0"/>
              <a:t>12/16/2022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dy Slide with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" descr="{&quot;templafy&quot;:{&quot;id&quot;:&quot;f233e193-c631-4f41-accb-0a094e6c1df6&quot;}}" hidden="1">
            <a:extLst>
              <a:ext uri="{FF2B5EF4-FFF2-40B4-BE49-F238E27FC236}">
                <a16:creationId xmlns:a16="http://schemas.microsoft.com/office/drawing/2014/main" id="{8046FB92-BDBC-45F3-ACEE-0C1148BB0783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8" y="6365455"/>
            <a:ext cx="857560" cy="235665"/>
          </a:xfrm>
          <a:prstGeom prst="rect">
            <a:avLst/>
          </a:prstGeom>
        </p:spPr>
      </p:pic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64C1403-F5BF-4E63-A4D7-71F70E24BA7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7266464"/>
              </p:ext>
            </p:extLst>
          </p:nvPr>
        </p:nvGraphicFramePr>
        <p:xfrm>
          <a:off x="1925" y="1443"/>
          <a:ext cx="1925" cy="1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286" imgH="286" progId="TCLayout.ActiveDocument.1">
                  <p:embed/>
                </p:oleObj>
              </mc:Choice>
              <mc:Fallback>
                <p:oleObj name="think-cell Slide" r:id="rId11" imgW="286" imgH="28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64C1403-F5BF-4E63-A4D7-71F70E24BA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925" y="1443"/>
                        <a:ext cx="1925" cy="14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D40AF28-293E-4A5B-BDF9-1DDA4780F12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92424" cy="144318"/>
          </a:xfrm>
          <a:prstGeom prst="rect">
            <a:avLst/>
          </a:prstGeom>
          <a:noFill/>
          <a:ln w="19050">
            <a:solidFill>
              <a:srgbClr val="7B7D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45" b="0" i="0" baseline="0" dirty="0">
              <a:solidFill>
                <a:schemeClr val="tx1"/>
              </a:solidFill>
              <a:latin typeface="Frutiger 45 Light" panose="020B0603020202020204" pitchFamily="34" charset="0"/>
              <a:cs typeface="+mj-cs"/>
              <a:sym typeface="Frutiger 45 Light" panose="020B0603020202020204" pitchFamily="34" charset="0"/>
            </a:endParaRPr>
          </a:p>
        </p:txBody>
      </p:sp>
      <p:sp>
        <p:nvSpPr>
          <p:cNvPr id="2" name="text" descr="{&quot;templafy&quot;:{&quot;id&quot;:&quot;6b79776b-5923-4a52-9f4d-b6b034427964&quot;}}" title="Translations.PageHeading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09848" y="3"/>
            <a:ext cx="11141441" cy="856211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5000"/>
              </a:lnSpc>
              <a:defRPr sz="2545" b="0" baseline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r>
              <a:rPr lang="en-GB"/>
              <a:t>&lt;&lt;Page heading&gt;&gt;</a:t>
            </a:r>
            <a:endParaRPr/>
          </a:p>
        </p:txBody>
      </p:sp>
      <p:sp>
        <p:nvSpPr>
          <p:cNvPr id="24" name="text" descr="{&quot;templafy&quot;:{&quot;id&quot;:&quot;e217c842-33b7-4de3-9d84-371cbaa1061d&quot;}}" title="Translations.MessageText"/>
          <p:cNvSpPr>
            <a:spLocks noGrp="1"/>
          </p:cNvSpPr>
          <p:nvPr>
            <p:ph type="body" sz="quarter" idx="13" hasCustomPrompt="1"/>
          </p:nvPr>
        </p:nvSpPr>
        <p:spPr>
          <a:xfrm>
            <a:off x="510546" y="1041739"/>
            <a:ext cx="11140743" cy="24938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FontTx/>
              <a:buNone/>
              <a:defRPr sz="1455"/>
            </a:lvl1pPr>
          </a:lstStyle>
          <a:p>
            <a:pPr fontAlgn="auto">
              <a:spcAft>
                <a:spcPts val="0"/>
              </a:spcAft>
            </a:pPr>
            <a:r>
              <a:rPr lang="en-GB"/>
              <a:t>&lt;&lt;Message&gt;&gt;</a:t>
            </a:r>
            <a:endParaRPr/>
          </a:p>
        </p:txBody>
      </p:sp>
      <p:sp>
        <p:nvSpPr>
          <p:cNvPr id="5" name="text" descr="{&quot;templafy&quot;:{&quot;id&quot;:&quot;0af5a67e-3046-4fa8-8aed-4323a59bddc9&quot;}}" title="date">
            <a:extLst>
              <a:ext uri="{FF2B5EF4-FFF2-40B4-BE49-F238E27FC236}">
                <a16:creationId xmlns:a16="http://schemas.microsoft.com/office/drawing/2014/main" id="{36DC4925-9D80-481C-8D18-739F6C90AD8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09846" y="1689968"/>
            <a:ext cx="11141442" cy="38316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aphicFrame>
        <p:nvGraphicFramePr>
          <p:cNvPr id="18" name="Object 17" hidden="1">
            <a:extLst>
              <a:ext uri="{FF2B5EF4-FFF2-40B4-BE49-F238E27FC236}">
                <a16:creationId xmlns:a16="http://schemas.microsoft.com/office/drawing/2014/main" id="{33506716-A3C5-476B-BFE0-013E88C85CD6}"/>
              </a:ext>
            </a:extLst>
          </p:cNvPr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096995901"/>
              </p:ext>
            </p:extLst>
          </p:nvPr>
        </p:nvGraphicFramePr>
        <p:xfrm>
          <a:off x="1925" y="1443"/>
          <a:ext cx="1925" cy="1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3" imgW="286" imgH="286" progId="TCLayout.ActiveDocument.1">
                  <p:embed/>
                </p:oleObj>
              </mc:Choice>
              <mc:Fallback>
                <p:oleObj name="think-cell Slide" r:id="rId13" imgW="286" imgH="286" progId="TCLayout.ActiveDocument.1">
                  <p:embed/>
                  <p:pic>
                    <p:nvPicPr>
                      <p:cNvPr id="18" name="Object 17" hidden="1">
                        <a:extLst>
                          <a:ext uri="{FF2B5EF4-FFF2-40B4-BE49-F238E27FC236}">
                            <a16:creationId xmlns:a16="http://schemas.microsoft.com/office/drawing/2014/main" id="{33506716-A3C5-476B-BFE0-013E88C85C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925" y="1443"/>
                        <a:ext cx="1925" cy="14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 hidden="1">
            <a:extLst>
              <a:ext uri="{FF2B5EF4-FFF2-40B4-BE49-F238E27FC236}">
                <a16:creationId xmlns:a16="http://schemas.microsoft.com/office/drawing/2014/main" id="{716947A9-B015-4C0A-AF59-B59DD0DC45E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0" y="0"/>
            <a:ext cx="192424" cy="144318"/>
          </a:xfrm>
          <a:prstGeom prst="rect">
            <a:avLst/>
          </a:prstGeom>
          <a:noFill/>
          <a:ln w="19050">
            <a:solidFill>
              <a:srgbClr val="7B7D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45" b="0" i="0" baseline="0" dirty="0">
              <a:solidFill>
                <a:schemeClr val="tx1"/>
              </a:solidFill>
              <a:latin typeface="Frutiger 45 Light" panose="020B0603020202020204" pitchFamily="34" charset="0"/>
              <a:cs typeface="+mj-cs"/>
              <a:sym typeface="Frutiger 45 Light" panose="020B0603020202020204" pitchFamily="34" charset="0"/>
            </a:endParaRPr>
          </a:p>
        </p:txBody>
      </p:sp>
      <p:sp>
        <p:nvSpPr>
          <p:cNvPr id="39" name="LAYOUT BODY" hidden="1">
            <a:extLst>
              <a:ext uri="{FF2B5EF4-FFF2-40B4-BE49-F238E27FC236}">
                <a16:creationId xmlns:a16="http://schemas.microsoft.com/office/drawing/2014/main" id="{2FAEDF04-8513-4F9A-B905-2F880FE23320}"/>
              </a:ext>
            </a:extLst>
          </p:cNvPr>
          <p:cNvSpPr/>
          <p:nvPr/>
        </p:nvSpPr>
        <p:spPr>
          <a:xfrm>
            <a:off x="511846" y="4452216"/>
            <a:ext cx="11140364" cy="106939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en-US" sz="1000" dirty="0">
              <a:solidFill>
                <a:schemeClr val="tx1"/>
              </a:solidFill>
            </a:endParaRPr>
          </a:p>
        </p:txBody>
      </p:sp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6AC13A87-B521-440D-920A-CF897C912E9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4191794268"/>
              </p:ext>
            </p:extLst>
          </p:nvPr>
        </p:nvGraphicFramePr>
        <p:xfrm>
          <a:off x="1925" y="1443"/>
          <a:ext cx="1925" cy="1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286" imgH="286" progId="TCLayout.ActiveDocument.1">
                  <p:embed/>
                </p:oleObj>
              </mc:Choice>
              <mc:Fallback>
                <p:oleObj name="think-cell Slide" r:id="rId14" imgW="286" imgH="286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6AC13A87-B521-440D-920A-CF897C912E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925" y="1443"/>
                        <a:ext cx="1925" cy="14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 hidden="1">
            <a:extLst>
              <a:ext uri="{FF2B5EF4-FFF2-40B4-BE49-F238E27FC236}">
                <a16:creationId xmlns:a16="http://schemas.microsoft.com/office/drawing/2014/main" id="{170DDD07-3E96-46DD-BC53-25B2A1FAEB04}"/>
              </a:ext>
            </a:extLst>
          </p:cNvPr>
          <p:cNvSpPr/>
          <p:nvPr userDrawn="1">
            <p:custDataLst>
              <p:tags r:id="rId7"/>
            </p:custDataLst>
          </p:nvPr>
        </p:nvSpPr>
        <p:spPr>
          <a:xfrm>
            <a:off x="0" y="0"/>
            <a:ext cx="192424" cy="144318"/>
          </a:xfrm>
          <a:prstGeom prst="rect">
            <a:avLst/>
          </a:prstGeom>
          <a:noFill/>
          <a:ln w="19050">
            <a:solidFill>
              <a:srgbClr val="7B7D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45" b="0" i="0" baseline="0" dirty="0">
              <a:solidFill>
                <a:schemeClr val="tx1"/>
              </a:solidFill>
              <a:latin typeface="Frutiger 45 Light" panose="020B0603020202020204" pitchFamily="34" charset="0"/>
              <a:cs typeface="+mj-cs"/>
              <a:sym typeface="Frutiger 45 Light" panose="020B0603020202020204" pitchFamily="34" charset="0"/>
            </a:endParaRPr>
          </a:p>
        </p:txBody>
      </p:sp>
      <p:sp>
        <p:nvSpPr>
          <p:cNvPr id="23" name="Slide Number Textbox" descr="{&#10;&quot;SkabelonDesign&quot;: {&#10;&quot;textualValue&quot;: &quot;&lt;key1/&gt;&quot;,&#10;&quot;bindingCollection&quot;: {&#10;&quot;key1&quot;: {&quot;SkabelonDesign&quot;:{&quot;type&quot;:&quot;Text&quot;,&quot;binding&quot;:&quot;Module.SlideNumber&quot;}}&#10;}&#10;}&#10;}">
            <a:extLst>
              <a:ext uri="{FF2B5EF4-FFF2-40B4-BE49-F238E27FC236}">
                <a16:creationId xmlns:a16="http://schemas.microsoft.com/office/drawing/2014/main" id="{57976B0A-65F8-4E26-9B48-552640DA0CE6}"/>
              </a:ext>
            </a:extLst>
          </p:cNvPr>
          <p:cNvSpPr txBox="1"/>
          <p:nvPr userDrawn="1"/>
        </p:nvSpPr>
        <p:spPr>
          <a:xfrm>
            <a:off x="11161222" y="6234545"/>
            <a:ext cx="498764" cy="34913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8A23ABA4-7C5F-4A82-88F7-CAC0346A6918}" type="slidenum">
              <a:rPr lang="en-US" sz="636" smtClean="0">
                <a:latin typeface="+mn-lt"/>
              </a:rPr>
              <a:pPr algn="r"/>
              <a:t>‹#›</a:t>
            </a:fld>
            <a:endParaRPr lang="en-US" sz="636" dirty="0">
              <a:latin typeface="+mn-lt"/>
            </a:endParaRPr>
          </a:p>
        </p:txBody>
      </p:sp>
      <p:sp>
        <p:nvSpPr>
          <p:cNvPr id="26" name="text" descr="{&quot;templafy&quot;:{&quot;id&quot;:&quot;1f30800f-74a4-4844-a32c-7d588918b956&quot;}}" hidden="1" title="Translations.Draft">
            <a:extLst>
              <a:ext uri="{FF2B5EF4-FFF2-40B4-BE49-F238E27FC236}">
                <a16:creationId xmlns:a16="http://schemas.microsoft.com/office/drawing/2014/main" id="{79A3E296-8E23-41B6-BCDC-2947D0E80AE6}"/>
              </a:ext>
            </a:extLst>
          </p:cNvPr>
          <p:cNvSpPr txBox="1"/>
          <p:nvPr userDrawn="1">
            <p:custDataLst>
              <p:tags r:id="rId8"/>
            </p:custDataLst>
          </p:nvPr>
        </p:nvSpPr>
        <p:spPr>
          <a:xfrm>
            <a:off x="509847" y="230909"/>
            <a:ext cx="1308485" cy="300182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182" b="1" i="0" u="none" baseline="0">
                <a:solidFill>
                  <a:srgbClr val="E60000"/>
                </a:solidFill>
                <a:latin typeface="+mn-lt"/>
              </a:rPr>
              <a:t>Draft</a:t>
            </a:r>
            <a:endParaRPr kumimoji="0" lang="en-US" sz="2182" b="1" i="0" u="none" baseline="0" dirty="0">
              <a:solidFill>
                <a:srgbClr val="E60000"/>
              </a:solidFill>
              <a:latin typeface="+mn-lt"/>
            </a:endParaRPr>
          </a:p>
        </p:txBody>
      </p:sp>
      <p:grpSp>
        <p:nvGrpSpPr>
          <p:cNvPr id="27" name="PXP_GRIDLINES" hidden="1">
            <a:extLst>
              <a:ext uri="{FF2B5EF4-FFF2-40B4-BE49-F238E27FC236}">
                <a16:creationId xmlns:a16="http://schemas.microsoft.com/office/drawing/2014/main" id="{517439A0-E7A2-4B2F-BB36-A5583A3B1DDF}"/>
              </a:ext>
            </a:extLst>
          </p:cNvPr>
          <p:cNvGrpSpPr/>
          <p:nvPr userDrawn="1"/>
        </p:nvGrpSpPr>
        <p:grpSpPr>
          <a:xfrm>
            <a:off x="-8313" y="0"/>
            <a:ext cx="12192507" cy="6858000"/>
            <a:chOff x="-13716" y="0"/>
            <a:chExt cx="10058818" cy="7543800"/>
          </a:xfrm>
        </p:grpSpPr>
        <p:cxnSp>
          <p:nvCxnSpPr>
            <p:cNvPr id="28" name="Straight Connector 27" hidden="1">
              <a:extLst>
                <a:ext uri="{FF2B5EF4-FFF2-40B4-BE49-F238E27FC236}">
                  <a16:creationId xmlns:a16="http://schemas.microsoft.com/office/drawing/2014/main" id="{18B03B2E-A051-4B6C-97FB-59030F544EC7}"/>
                </a:ext>
              </a:extLst>
            </p:cNvPr>
            <p:cNvCxnSpPr/>
            <p:nvPr userDrawn="1"/>
          </p:nvCxnSpPr>
          <p:spPr>
            <a:xfrm>
              <a:off x="397628" y="0"/>
              <a:ext cx="0" cy="75438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 hidden="1">
              <a:extLst>
                <a:ext uri="{FF2B5EF4-FFF2-40B4-BE49-F238E27FC236}">
                  <a16:creationId xmlns:a16="http://schemas.microsoft.com/office/drawing/2014/main" id="{9BD6987F-FEAC-45C3-9FCC-FADA6DD868F5}"/>
                </a:ext>
              </a:extLst>
            </p:cNvPr>
            <p:cNvCxnSpPr/>
            <p:nvPr userDrawn="1"/>
          </p:nvCxnSpPr>
          <p:spPr>
            <a:xfrm>
              <a:off x="5015902" y="0"/>
              <a:ext cx="0" cy="75438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 hidden="1">
              <a:extLst>
                <a:ext uri="{FF2B5EF4-FFF2-40B4-BE49-F238E27FC236}">
                  <a16:creationId xmlns:a16="http://schemas.microsoft.com/office/drawing/2014/main" id="{C119C543-6379-49F8-85CF-A0C0A804013A}"/>
                </a:ext>
              </a:extLst>
            </p:cNvPr>
            <p:cNvCxnSpPr/>
            <p:nvPr userDrawn="1"/>
          </p:nvCxnSpPr>
          <p:spPr>
            <a:xfrm>
              <a:off x="9601542" y="0"/>
              <a:ext cx="0" cy="75438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 hidden="1">
              <a:extLst>
                <a:ext uri="{FF2B5EF4-FFF2-40B4-BE49-F238E27FC236}">
                  <a16:creationId xmlns:a16="http://schemas.microsoft.com/office/drawing/2014/main" id="{A13515C3-437C-484E-A07C-69F0F0FFFD48}"/>
                </a:ext>
              </a:extLst>
            </p:cNvPr>
            <p:cNvCxnSpPr/>
            <p:nvPr userDrawn="1"/>
          </p:nvCxnSpPr>
          <p:spPr>
            <a:xfrm>
              <a:off x="-13298" y="1861200"/>
              <a:ext cx="100584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 hidden="1">
              <a:extLst>
                <a:ext uri="{FF2B5EF4-FFF2-40B4-BE49-F238E27FC236}">
                  <a16:creationId xmlns:a16="http://schemas.microsoft.com/office/drawing/2014/main" id="{A4F0CA37-53D2-41B1-9C70-ED4A0B5F475E}"/>
                </a:ext>
              </a:extLst>
            </p:cNvPr>
            <p:cNvCxnSpPr/>
            <p:nvPr userDrawn="1"/>
          </p:nvCxnSpPr>
          <p:spPr>
            <a:xfrm>
              <a:off x="-13716" y="6652800"/>
              <a:ext cx="100584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 hidden="1">
              <a:extLst>
                <a:ext uri="{FF2B5EF4-FFF2-40B4-BE49-F238E27FC236}">
                  <a16:creationId xmlns:a16="http://schemas.microsoft.com/office/drawing/2014/main" id="{376BDEFC-9AA6-4B11-B7C5-DDAF5AFF5953}"/>
                </a:ext>
              </a:extLst>
            </p:cNvPr>
            <p:cNvCxnSpPr/>
            <p:nvPr userDrawn="1"/>
          </p:nvCxnSpPr>
          <p:spPr>
            <a:xfrm>
              <a:off x="-13298" y="4091596"/>
              <a:ext cx="100584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LAYOUT BODY" hidden="1">
            <a:extLst>
              <a:ext uri="{FF2B5EF4-FFF2-40B4-BE49-F238E27FC236}">
                <a16:creationId xmlns:a16="http://schemas.microsoft.com/office/drawing/2014/main" id="{92918D42-4307-4DD9-BE3F-323335289078}"/>
              </a:ext>
            </a:extLst>
          </p:cNvPr>
          <p:cNvSpPr/>
          <p:nvPr userDrawn="1"/>
        </p:nvSpPr>
        <p:spPr>
          <a:xfrm>
            <a:off x="511846" y="4452216"/>
            <a:ext cx="11140364" cy="106939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690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64">
          <p15:clr>
            <a:srgbClr val="FBAE40"/>
          </p15:clr>
        </p15:guide>
        <p15:guide id="2" pos="6072">
          <p15:clr>
            <a:srgbClr val="FBAE40"/>
          </p15:clr>
        </p15:guide>
        <p15:guide id="3" orient="horz" pos="600">
          <p15:clr>
            <a:srgbClr val="FBAE40"/>
          </p15:clr>
        </p15:guide>
        <p15:guide id="4" orient="horz" pos="720">
          <p15:clr>
            <a:srgbClr val="FBAE40"/>
          </p15:clr>
        </p15:guide>
        <p15:guide id="5" orient="horz" pos="1152">
          <p15:clr>
            <a:srgbClr val="FBAE40"/>
          </p15:clr>
        </p15:guide>
        <p15:guide id="6" orient="horz" pos="3840">
          <p15:clr>
            <a:srgbClr val="FBAE40"/>
          </p15:clr>
        </p15:guide>
        <p15:guide id="9" orient="horz" pos="425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10952-9EDA-4B62-A2D8-BFE912B6B33C}" type="datetime1">
              <a:rPr lang="en-US" smtClean="0"/>
              <a:t>12/16/2022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D8E4C-BB60-46B7-81F8-E4A300FC9831}" type="datetime1">
              <a:rPr lang="en-US" smtClean="0"/>
              <a:t>12/16/2022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BF37D-2FB5-40BD-BAD4-8AA74970D26C}" type="datetime1">
              <a:rPr lang="en-US" smtClean="0"/>
              <a:t>12/16/2022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EA8A3-CAD3-4ECD-BA5A-922A6078802D}" type="datetime1">
              <a:rPr lang="en-US" smtClean="0"/>
              <a:t>12/16/2022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2DCC3-5465-4E5A-A28B-EF6807546B26}" type="datetime1">
              <a:rPr lang="en-US" smtClean="0"/>
              <a:t>12/16/2022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0BA01-DB54-4745-865F-8487691105EB}" type="datetime1">
              <a:rPr lang="en-US" smtClean="0"/>
              <a:t>12/16/2022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5C8EE94-2E98-40AA-A32D-85DFEC0B395D}" type="datetime1">
              <a:rPr lang="en-US" smtClean="0"/>
              <a:t>12/16/2022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314A5-EBBF-4C19-B6C2-F870B0630750}" type="datetime1">
              <a:rPr lang="en-US" smtClean="0"/>
              <a:t>12/16/2022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43EB5CC-B3CD-4F16-B557-534DA3AC1D49}" type="datetime1">
              <a:rPr lang="en-US" smtClean="0"/>
              <a:t>12/16/2022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FA1B0-468C-2F7C-1E39-26ACF5AE5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996" y="5330556"/>
            <a:ext cx="9226591" cy="822960"/>
          </a:xfrm>
        </p:spPr>
        <p:txBody>
          <a:bodyPr/>
          <a:lstStyle/>
          <a:p>
            <a:r>
              <a:rPr lang="en-GB" dirty="0" err="1"/>
              <a:t>Zastosowania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efektywno</a:t>
            </a:r>
            <a:r>
              <a:rPr lang="pl-PL" dirty="0" err="1"/>
              <a:t>ść</a:t>
            </a:r>
            <a:r>
              <a:rPr lang="pl-PL" dirty="0"/>
              <a:t> modeli kopułowych</a:t>
            </a:r>
            <a:br>
              <a:rPr lang="pl-PL" dirty="0"/>
            </a:br>
            <a:r>
              <a:rPr lang="pl-PL" dirty="0"/>
              <a:t>w wybranych obszarach zarządzania ryzykiem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305369-2EA7-B116-A2DF-0C9C15344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CB973A4E-1F88-F33D-0EAC-D6F7D6696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Piotr Mikler, AGH </a:t>
            </a:r>
            <a:r>
              <a:rPr lang="pl-PL" dirty="0"/>
              <a:t>16</a:t>
            </a:r>
            <a:r>
              <a:rPr lang="en-US" dirty="0"/>
              <a:t>.1</a:t>
            </a:r>
            <a:r>
              <a:rPr lang="pl-PL" dirty="0"/>
              <a:t>2</a:t>
            </a:r>
            <a:r>
              <a:rPr lang="en-US" dirty="0"/>
              <a:t>.2022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628AB6-32F4-B968-C6AC-49391F85E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4996" y="6254242"/>
            <a:ext cx="10113264" cy="365126"/>
          </a:xfrm>
        </p:spPr>
        <p:txBody>
          <a:bodyPr/>
          <a:lstStyle/>
          <a:p>
            <a:r>
              <a:rPr lang="pl-PL" dirty="0"/>
              <a:t>Praca dyplomowa – Piotr Mikler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E784E8-AE2F-178C-AB12-5A4CCBD8D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38632"/>
            <a:ext cx="50673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64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78"/>
    </mc:Choice>
    <mc:Fallback xmlns="">
      <p:transition spd="slow" advTm="327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34EDDE-6A81-9B9F-D2CA-D62CCC827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64EE562-4058-AC64-C1F1-7AB428878BF6}"/>
              </a:ext>
            </a:extLst>
          </p:cNvPr>
          <p:cNvSpPr txBox="1">
            <a:spLocks/>
          </p:cNvSpPr>
          <p:nvPr/>
        </p:nvSpPr>
        <p:spPr>
          <a:xfrm>
            <a:off x="513972" y="467898"/>
            <a:ext cx="5215300" cy="5063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550" dirty="0">
                <a:latin typeface="+mn-lt"/>
              </a:rPr>
              <a:t>Wyniki</a:t>
            </a:r>
            <a:endParaRPr lang="en-GB" sz="255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80137A-6610-A1B7-BABF-7F59C63CC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17" y="2918685"/>
            <a:ext cx="5912281" cy="18678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3ABE0C-FEB2-7056-F2DF-6851F4F0DA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70" b="13042"/>
          <a:stretch/>
        </p:blipFill>
        <p:spPr>
          <a:xfrm>
            <a:off x="6462729" y="365491"/>
            <a:ext cx="5215300" cy="487510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355FDE0-891A-1FAD-D008-4ABBBD6089DF}"/>
              </a:ext>
            </a:extLst>
          </p:cNvPr>
          <p:cNvSpPr txBox="1">
            <a:spLocks/>
          </p:cNvSpPr>
          <p:nvPr/>
        </p:nvSpPr>
        <p:spPr>
          <a:xfrm>
            <a:off x="513972" y="974271"/>
            <a:ext cx="1373212" cy="303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460" dirty="0" err="1">
                <a:latin typeface="+mn-lt"/>
              </a:rPr>
              <a:t>Vine</a:t>
            </a:r>
            <a:r>
              <a:rPr lang="pl-PL" sz="1460" dirty="0">
                <a:latin typeface="+mn-lt"/>
              </a:rPr>
              <a:t> Copula</a:t>
            </a:r>
            <a:endParaRPr lang="en-GB" sz="1460" dirty="0">
              <a:latin typeface="+mn-lt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BAA9FBA-90EE-8071-2AA3-306E6FD27D3E}"/>
              </a:ext>
            </a:extLst>
          </p:cNvPr>
          <p:cNvSpPr txBox="1">
            <a:spLocks/>
          </p:cNvSpPr>
          <p:nvPr/>
        </p:nvSpPr>
        <p:spPr>
          <a:xfrm>
            <a:off x="1328173" y="5230564"/>
            <a:ext cx="4106741" cy="6531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None/>
              <a:defRPr sz="145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i="1" dirty="0"/>
              <a:t>Rysunek: </a:t>
            </a:r>
            <a:r>
              <a:rPr lang="pl-PL" b="1" i="1" dirty="0"/>
              <a:t>Dopasowana struktura D-</a:t>
            </a:r>
            <a:r>
              <a:rPr lang="pl-PL" b="1" i="1" dirty="0" err="1"/>
              <a:t>vine</a:t>
            </a:r>
            <a:r>
              <a:rPr lang="pl-PL" b="1" i="1" dirty="0"/>
              <a:t>.</a:t>
            </a:r>
          </a:p>
          <a:p>
            <a:pPr algn="ctr"/>
            <a:r>
              <a:rPr lang="pl-PL" i="1" dirty="0"/>
              <a:t>Struktura modelu </a:t>
            </a:r>
            <a:r>
              <a:rPr lang="pl-PL" i="1" dirty="0" err="1"/>
              <a:t>Vine</a:t>
            </a:r>
            <a:r>
              <a:rPr lang="pl-PL" i="1" dirty="0"/>
              <a:t> Copula pomiędzy komponentami </a:t>
            </a:r>
            <a:r>
              <a:rPr lang="pl-PL" i="1" dirty="0" err="1"/>
              <a:t>spreadu</a:t>
            </a:r>
            <a:r>
              <a:rPr lang="pl-PL" i="1" dirty="0"/>
              <a:t>.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0231667-F0EA-8F6A-4BD2-07BF5AC1F3DD}"/>
              </a:ext>
            </a:extLst>
          </p:cNvPr>
          <p:cNvSpPr txBox="1">
            <a:spLocks/>
          </p:cNvSpPr>
          <p:nvPr/>
        </p:nvSpPr>
        <p:spPr>
          <a:xfrm>
            <a:off x="7017008" y="5317614"/>
            <a:ext cx="4106741" cy="6531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None/>
              <a:defRPr sz="145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i="1" dirty="0"/>
              <a:t>Rysunek: </a:t>
            </a:r>
            <a:r>
              <a:rPr lang="pl-PL" b="1" i="1" dirty="0"/>
              <a:t>Kopuły dopasowanej struktury.</a:t>
            </a:r>
          </a:p>
          <a:p>
            <a:pPr algn="ctr"/>
            <a:r>
              <a:rPr lang="pl-PL" i="1" dirty="0"/>
              <a:t>Wykresy konturowe kopuł dopasowanych do danych</a:t>
            </a:r>
            <a:br>
              <a:rPr lang="pl-PL" i="1" dirty="0"/>
            </a:br>
            <a:r>
              <a:rPr lang="pl-PL" i="1" dirty="0"/>
              <a:t>w strukturze D-</a:t>
            </a:r>
            <a:r>
              <a:rPr lang="pl-PL" i="1" dirty="0" err="1"/>
              <a:t>Vine</a:t>
            </a:r>
            <a:endParaRPr lang="pl-PL" i="1" dirty="0"/>
          </a:p>
        </p:txBody>
      </p:sp>
    </p:spTree>
    <p:extLst>
      <p:ext uri="{BB962C8B-B14F-4D97-AF65-F5344CB8AC3E}">
        <p14:creationId xmlns:p14="http://schemas.microsoft.com/office/powerpoint/2010/main" val="406710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18"/>
    </mc:Choice>
    <mc:Fallback xmlns="">
      <p:transition spd="slow" advTm="7921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DC0C2-F70C-845A-249D-65A6E509E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Wyniki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8CB662-8817-783A-F5C7-82F04B73BD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0546" y="1054772"/>
            <a:ext cx="11140743" cy="249382"/>
          </a:xfrm>
        </p:spPr>
        <p:txBody>
          <a:bodyPr/>
          <a:lstStyle/>
          <a:p>
            <a:r>
              <a:rPr lang="pl-PL" dirty="0"/>
              <a:t>Przykładowa symulacja z modelu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6216E0-B2F1-9A7F-D7F1-0EA1B0F075EF}"/>
              </a:ext>
            </a:extLst>
          </p:cNvPr>
          <p:cNvGrpSpPr/>
          <p:nvPr/>
        </p:nvGrpSpPr>
        <p:grpSpPr>
          <a:xfrm>
            <a:off x="2218689" y="1858302"/>
            <a:ext cx="7400660" cy="4349893"/>
            <a:chOff x="2218689" y="1858302"/>
            <a:chExt cx="7400660" cy="434989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45F4A55-3C4A-CE1D-F7F4-5B6BA0B31D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329"/>
            <a:stretch/>
          </p:blipFill>
          <p:spPr>
            <a:xfrm>
              <a:off x="2218689" y="1858302"/>
              <a:ext cx="7400660" cy="3645371"/>
            </a:xfrm>
            <a:prstGeom prst="rect">
              <a:avLst/>
            </a:prstGeom>
          </p:spPr>
        </p:pic>
        <p:sp>
          <p:nvSpPr>
            <p:cNvPr id="6" name="Text Placeholder 2">
              <a:extLst>
                <a:ext uri="{FF2B5EF4-FFF2-40B4-BE49-F238E27FC236}">
                  <a16:creationId xmlns:a16="http://schemas.microsoft.com/office/drawing/2014/main" id="{BF261124-B242-B065-BB80-9E3A5D1EFB10}"/>
                </a:ext>
              </a:extLst>
            </p:cNvPr>
            <p:cNvSpPr txBox="1">
              <a:spLocks/>
            </p:cNvSpPr>
            <p:nvPr/>
          </p:nvSpPr>
          <p:spPr>
            <a:xfrm>
              <a:off x="4060721" y="5555030"/>
              <a:ext cx="4106741" cy="65316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  <a:buFontTx/>
                <a:buNone/>
                <a:defRPr sz="1455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l-PL" i="1" dirty="0"/>
                <a:t>Rysunek: </a:t>
              </a:r>
              <a:r>
                <a:rPr lang="pl-PL" b="1" i="1" dirty="0"/>
                <a:t>Symulacja trajektorii </a:t>
              </a:r>
              <a:r>
                <a:rPr lang="pl-PL" b="1" i="1" dirty="0" err="1"/>
                <a:t>spreadu</a:t>
              </a:r>
              <a:r>
                <a:rPr lang="pl-PL" b="1" i="1" dirty="0"/>
                <a:t>.</a:t>
              </a:r>
            </a:p>
            <a:p>
              <a:pPr algn="ctr"/>
              <a:r>
                <a:rPr lang="pl-PL" i="1" dirty="0"/>
                <a:t>Przykładowa symulacja z dopasowanego modelu ARIMA-GARCH-</a:t>
              </a:r>
              <a:r>
                <a:rPr lang="pl-PL" i="1" dirty="0" err="1"/>
                <a:t>VineCopula</a:t>
              </a:r>
              <a:endParaRPr lang="pl-PL" i="1" dirty="0"/>
            </a:p>
          </p:txBody>
        </p:sp>
      </p:grp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C2DD53F0-9A5B-E912-6912-E5C49CC524FD}"/>
              </a:ext>
            </a:extLst>
          </p:cNvPr>
          <p:cNvSpPr txBox="1">
            <a:spLocks/>
          </p:cNvSpPr>
          <p:nvPr/>
        </p:nvSpPr>
        <p:spPr>
          <a:xfrm>
            <a:off x="11303421" y="6515958"/>
            <a:ext cx="417443" cy="24938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z="1050" smtClean="0">
                <a:solidFill>
                  <a:schemeClr val="bg1"/>
                </a:solidFill>
              </a:rPr>
              <a:pPr/>
              <a:t>11</a:t>
            </a:fld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335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DC0C2-F70C-845A-249D-65A6E509E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Wyniki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8CB662-8817-783A-F5C7-82F04B73BD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0546" y="1054772"/>
            <a:ext cx="11140743" cy="249382"/>
          </a:xfrm>
        </p:spPr>
        <p:txBody>
          <a:bodyPr/>
          <a:lstStyle/>
          <a:p>
            <a:r>
              <a:rPr lang="pl-PL" dirty="0"/>
              <a:t>Wycena opcji za pomocą modelu </a:t>
            </a:r>
            <a:r>
              <a:rPr lang="pl-PL" dirty="0" err="1"/>
              <a:t>Vine</a:t>
            </a:r>
            <a:r>
              <a:rPr lang="pl-PL" dirty="0"/>
              <a:t> Copula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F996EC3-6B48-1563-C761-485C1CF2414E}"/>
              </a:ext>
            </a:extLst>
          </p:cNvPr>
          <p:cNvGrpSpPr/>
          <p:nvPr/>
        </p:nvGrpSpPr>
        <p:grpSpPr>
          <a:xfrm>
            <a:off x="509848" y="2001477"/>
            <a:ext cx="3824302" cy="3945805"/>
            <a:chOff x="509848" y="2001477"/>
            <a:chExt cx="3824302" cy="394580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BFBB92D-ECA9-A7E7-BAD3-9470A093A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848" y="2001477"/>
              <a:ext cx="3419475" cy="3400425"/>
            </a:xfrm>
            <a:prstGeom prst="rect">
              <a:avLst/>
            </a:prstGeom>
          </p:spPr>
        </p:pic>
        <p:sp>
          <p:nvSpPr>
            <p:cNvPr id="8" name="Text Placeholder 2">
              <a:extLst>
                <a:ext uri="{FF2B5EF4-FFF2-40B4-BE49-F238E27FC236}">
                  <a16:creationId xmlns:a16="http://schemas.microsoft.com/office/drawing/2014/main" id="{5EC7896A-878E-47E1-B5A1-00381BC02B36}"/>
                </a:ext>
              </a:extLst>
            </p:cNvPr>
            <p:cNvSpPr txBox="1">
              <a:spLocks/>
            </p:cNvSpPr>
            <p:nvPr/>
          </p:nvSpPr>
          <p:spPr>
            <a:xfrm>
              <a:off x="830095" y="5401902"/>
              <a:ext cx="3504055" cy="545380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  <a:buFontTx/>
                <a:buNone/>
                <a:defRPr sz="1455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i="1" dirty="0" err="1"/>
                <a:t>Rysunek</a:t>
              </a:r>
              <a:r>
                <a:rPr lang="en-GB" i="1" dirty="0"/>
                <a:t>: </a:t>
              </a:r>
              <a:r>
                <a:rPr lang="pl-PL" b="1" i="1" dirty="0"/>
                <a:t>6-miesięczna symulacja </a:t>
              </a:r>
              <a:r>
                <a:rPr lang="pl-PL" b="1" i="1" dirty="0" err="1"/>
                <a:t>spreadu</a:t>
              </a:r>
              <a:r>
                <a:rPr lang="pl-PL" b="1" i="1" dirty="0"/>
                <a:t>. </a:t>
              </a:r>
              <a:r>
                <a:rPr lang="en-GB" i="1" dirty="0"/>
                <a:t>Histogram </a:t>
              </a:r>
              <a:r>
                <a:rPr lang="en-GB" i="1" dirty="0" err="1"/>
                <a:t>wielko</a:t>
              </a:r>
              <a:r>
                <a:rPr lang="pl-PL" i="1" dirty="0" err="1"/>
                <a:t>ści</a:t>
              </a:r>
              <a:r>
                <a:rPr lang="pl-PL" i="1" dirty="0"/>
                <a:t> wysymulowanego</a:t>
              </a:r>
              <a:br>
                <a:rPr lang="pl-PL" i="1" dirty="0"/>
              </a:br>
              <a:r>
                <a:rPr lang="pl-PL" i="1" dirty="0" err="1"/>
                <a:t>spreadu</a:t>
              </a:r>
              <a:r>
                <a:rPr lang="pl-PL" i="1" dirty="0"/>
                <a:t> w momencie wykonania opcji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9CB844-8AB9-045E-C9C9-22CF64B777F2}"/>
              </a:ext>
            </a:extLst>
          </p:cNvPr>
          <p:cNvGrpSpPr/>
          <p:nvPr/>
        </p:nvGrpSpPr>
        <p:grpSpPr>
          <a:xfrm>
            <a:off x="4334150" y="1783063"/>
            <a:ext cx="7483924" cy="4227331"/>
            <a:chOff x="4334150" y="1783063"/>
            <a:chExt cx="7483924" cy="422733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E3617DD-423F-5615-AF6A-85DC8780D9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3117"/>
            <a:stretch/>
          </p:blipFill>
          <p:spPr>
            <a:xfrm>
              <a:off x="4334150" y="1783063"/>
              <a:ext cx="7483924" cy="3384000"/>
            </a:xfrm>
            <a:prstGeom prst="rect">
              <a:avLst/>
            </a:prstGeom>
          </p:spPr>
        </p:pic>
        <p:sp>
          <p:nvSpPr>
            <p:cNvPr id="9" name="Text Placeholder 2">
              <a:extLst>
                <a:ext uri="{FF2B5EF4-FFF2-40B4-BE49-F238E27FC236}">
                  <a16:creationId xmlns:a16="http://schemas.microsoft.com/office/drawing/2014/main" id="{5E01B822-06E5-B976-E8D5-ACC7FDDDE135}"/>
                </a:ext>
              </a:extLst>
            </p:cNvPr>
            <p:cNvSpPr txBox="1">
              <a:spLocks/>
            </p:cNvSpPr>
            <p:nvPr/>
          </p:nvSpPr>
          <p:spPr>
            <a:xfrm>
              <a:off x="5617489" y="5281550"/>
              <a:ext cx="5290379" cy="728844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  <a:buFontTx/>
                <a:buNone/>
                <a:defRPr sz="1455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l-PL" i="1" dirty="0"/>
                <a:t>Tabela</a:t>
              </a:r>
              <a:r>
                <a:rPr lang="en-GB" i="1" dirty="0"/>
                <a:t>: </a:t>
              </a:r>
              <a:r>
                <a:rPr lang="pl-PL" b="1" i="1" dirty="0"/>
                <a:t>Ceny europejskich opcji.</a:t>
              </a:r>
              <a:r>
                <a:rPr lang="pl-PL" i="1" dirty="0"/>
                <a:t> </a:t>
              </a:r>
              <a:br>
                <a:rPr lang="pl-PL" i="1" dirty="0"/>
              </a:br>
              <a:r>
                <a:rPr lang="pl-PL" i="1" dirty="0"/>
                <a:t>Ceny opcji europejskich kupna i sprzedaży w modelu symulacyjnym ARIMA-GARCH-</a:t>
              </a:r>
              <a:r>
                <a:rPr lang="pl-PL" i="1" dirty="0" err="1"/>
                <a:t>VineCopula</a:t>
              </a:r>
              <a:r>
                <a:rPr lang="pl-PL" i="1" dirty="0"/>
                <a:t>, razem z ich błędami standardowymi. Wyniki otrzymane dla 1000 powtórzeń Monte Carlo</a:t>
              </a:r>
            </a:p>
          </p:txBody>
        </p:sp>
      </p:grp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272534A5-3FC9-0A00-E761-5724CA1981BC}"/>
              </a:ext>
            </a:extLst>
          </p:cNvPr>
          <p:cNvSpPr txBox="1">
            <a:spLocks/>
          </p:cNvSpPr>
          <p:nvPr/>
        </p:nvSpPr>
        <p:spPr>
          <a:xfrm>
            <a:off x="11303421" y="6525790"/>
            <a:ext cx="417443" cy="24938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z="1050" smtClean="0">
                <a:solidFill>
                  <a:schemeClr val="bg1"/>
                </a:solidFill>
              </a:rPr>
              <a:pPr/>
              <a:t>12</a:t>
            </a:fld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802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DC0C2-F70C-845A-249D-65A6E509E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Wyniki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8CB662-8817-783A-F5C7-82F04B73BD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Vine Copula vs Gaussian Multivariate Copula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53D224-7EC1-BBC5-EE6A-0B3034BB3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9408"/>
            <a:ext cx="6272981" cy="35500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7A699D-DFB3-983B-2932-9C7C2164B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906" y="2132731"/>
            <a:ext cx="3844546" cy="3243836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26E505D-0074-68A4-EDD6-7AAAD0375E97}"/>
              </a:ext>
            </a:extLst>
          </p:cNvPr>
          <p:cNvSpPr txBox="1">
            <a:spLocks/>
          </p:cNvSpPr>
          <p:nvPr/>
        </p:nvSpPr>
        <p:spPr>
          <a:xfrm>
            <a:off x="509848" y="5577949"/>
            <a:ext cx="5354396" cy="6999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None/>
              <a:defRPr sz="145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i="1" dirty="0" err="1"/>
              <a:t>Rysunek</a:t>
            </a:r>
            <a:r>
              <a:rPr lang="en-GB" i="1" dirty="0"/>
              <a:t>: </a:t>
            </a:r>
            <a:r>
              <a:rPr lang="pl-PL" b="1" i="1" dirty="0"/>
              <a:t>Ewolucja </a:t>
            </a:r>
            <a:r>
              <a:rPr lang="pl-PL" b="1" i="1" dirty="0" err="1"/>
              <a:t>kwantyli</a:t>
            </a:r>
            <a:r>
              <a:rPr lang="pl-PL" b="1" i="1" dirty="0"/>
              <a:t> symulacji </a:t>
            </a:r>
            <a:r>
              <a:rPr lang="pl-PL" b="1" i="1" dirty="0" err="1"/>
              <a:t>spreadu</a:t>
            </a:r>
            <a:r>
              <a:rPr lang="pl-PL" b="1" i="1" dirty="0"/>
              <a:t>. </a:t>
            </a:r>
            <a:br>
              <a:rPr lang="pl-PL" b="1" i="1" dirty="0"/>
            </a:br>
            <a:r>
              <a:rPr lang="pl-PL" i="1" dirty="0"/>
              <a:t>Wybrane krzywe </a:t>
            </a:r>
            <a:r>
              <a:rPr lang="pl-PL" i="1" dirty="0" err="1"/>
              <a:t>kwantylowe</a:t>
            </a:r>
            <a:r>
              <a:rPr lang="pl-PL" i="1" dirty="0"/>
              <a:t> dla modeli </a:t>
            </a:r>
            <a:r>
              <a:rPr lang="pl-PL" i="1" dirty="0" err="1"/>
              <a:t>Vine</a:t>
            </a:r>
            <a:r>
              <a:rPr lang="pl-PL" i="1" dirty="0"/>
              <a:t> Copula i </a:t>
            </a:r>
            <a:r>
              <a:rPr lang="pl-PL" i="1" dirty="0" err="1"/>
              <a:t>Gaussian</a:t>
            </a:r>
            <a:r>
              <a:rPr lang="pl-PL" i="1" dirty="0"/>
              <a:t> </a:t>
            </a:r>
            <a:r>
              <a:rPr lang="pl-PL" i="1" dirty="0" err="1"/>
              <a:t>Multivariate</a:t>
            </a:r>
            <a:r>
              <a:rPr lang="pl-PL" i="1" dirty="0"/>
              <a:t> Copula (GMV) </a:t>
            </a:r>
            <a:r>
              <a:rPr lang="pl-PL" i="1" dirty="0" err="1"/>
              <a:t>wyestymowane</a:t>
            </a:r>
            <a:r>
              <a:rPr lang="pl-PL" i="1" dirty="0"/>
              <a:t> na podstawie symulacji.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26F0C6A-20B9-767F-C500-7B738F78FC6B}"/>
              </a:ext>
            </a:extLst>
          </p:cNvPr>
          <p:cNvSpPr txBox="1">
            <a:spLocks/>
          </p:cNvSpPr>
          <p:nvPr/>
        </p:nvSpPr>
        <p:spPr>
          <a:xfrm>
            <a:off x="6469627" y="5469939"/>
            <a:ext cx="5354396" cy="6999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None/>
              <a:defRPr sz="145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i="1" dirty="0" err="1"/>
              <a:t>Rysunek</a:t>
            </a:r>
            <a:r>
              <a:rPr lang="en-GB" i="1" dirty="0"/>
              <a:t>: </a:t>
            </a:r>
            <a:r>
              <a:rPr lang="pl-PL" b="1" i="1" dirty="0" err="1"/>
              <a:t>Ciężkoogonowość</a:t>
            </a:r>
            <a:r>
              <a:rPr lang="pl-PL" b="1" i="1" dirty="0"/>
              <a:t> </a:t>
            </a:r>
            <a:r>
              <a:rPr lang="pl-PL" b="1" i="1" dirty="0" err="1"/>
              <a:t>spreadu</a:t>
            </a:r>
            <a:r>
              <a:rPr lang="pl-PL" b="1" i="1" dirty="0"/>
              <a:t>. </a:t>
            </a:r>
            <a:br>
              <a:rPr lang="pl-PL" b="1" i="1" dirty="0"/>
            </a:br>
            <a:r>
              <a:rPr lang="pl-PL" i="1" dirty="0"/>
              <a:t>Ogony logarytmicznych zwrotów </a:t>
            </a:r>
            <a:r>
              <a:rPr lang="pl-PL" i="1" dirty="0" err="1"/>
              <a:t>spreadu</a:t>
            </a:r>
            <a:r>
              <a:rPr lang="pl-PL" i="1" dirty="0"/>
              <a:t> </a:t>
            </a:r>
            <a:br>
              <a:rPr lang="pl-PL" i="1" dirty="0"/>
            </a:br>
            <a:r>
              <a:rPr lang="pl-PL" i="1" dirty="0"/>
              <a:t>dla modeli </a:t>
            </a:r>
            <a:r>
              <a:rPr lang="pl-PL" i="1" dirty="0" err="1"/>
              <a:t>Vine</a:t>
            </a:r>
            <a:r>
              <a:rPr lang="pl-PL" i="1" dirty="0"/>
              <a:t> Copula i </a:t>
            </a:r>
            <a:r>
              <a:rPr lang="pl-PL" i="1" dirty="0" err="1"/>
              <a:t>Gaussian</a:t>
            </a:r>
            <a:r>
              <a:rPr lang="pl-PL" i="1" dirty="0"/>
              <a:t> </a:t>
            </a:r>
            <a:r>
              <a:rPr lang="pl-PL" i="1" dirty="0" err="1"/>
              <a:t>Multivariate</a:t>
            </a:r>
            <a:r>
              <a:rPr lang="pl-PL" i="1" dirty="0"/>
              <a:t> Copula (GMV). Porównanie z ogonem rozkładu normalnego.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D892C4B8-BDAF-FE66-B493-8BB56CD9CDB8}"/>
              </a:ext>
            </a:extLst>
          </p:cNvPr>
          <p:cNvSpPr txBox="1">
            <a:spLocks/>
          </p:cNvSpPr>
          <p:nvPr/>
        </p:nvSpPr>
        <p:spPr>
          <a:xfrm>
            <a:off x="11303421" y="6515958"/>
            <a:ext cx="417443" cy="24938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z="1050" smtClean="0">
                <a:solidFill>
                  <a:schemeClr val="bg1"/>
                </a:solidFill>
              </a:rPr>
              <a:pPr/>
              <a:t>13</a:t>
            </a:fld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613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3505E-F0EA-C967-2858-A3687DB31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Dzi</a:t>
            </a:r>
            <a:r>
              <a:rPr lang="pl-PL" dirty="0" err="1"/>
              <a:t>ękuję</a:t>
            </a:r>
            <a:r>
              <a:rPr lang="pl-PL" dirty="0"/>
              <a:t> za uwagę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C79296-DA0D-D98B-3080-D52F86496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134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548E1-E531-79E3-A703-3466ACA57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5398E7-899E-27BD-AD98-999869E7443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8070" y="481781"/>
            <a:ext cx="2127143" cy="809051"/>
          </a:xfrm>
        </p:spPr>
        <p:txBody>
          <a:bodyPr/>
          <a:lstStyle/>
          <a:p>
            <a:r>
              <a:rPr lang="pl-PL" dirty="0"/>
              <a:t>Teoria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325202-28C0-19AF-827E-6257F4FF3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647" y="1838325"/>
            <a:ext cx="1063942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0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"/>
    </mc:Choice>
    <mc:Fallback xmlns="">
      <p:transition spd="slow" advTm="44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548E1-E531-79E3-A703-3466ACA57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A4709C-92C2-BCBB-D71B-A1521231C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83" y="1453373"/>
            <a:ext cx="9875433" cy="290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901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548E1-E531-79E3-A703-3466ACA57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84940F-9DA7-DA07-22D0-2CCE3F700D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5" t="3774" r="3527"/>
          <a:stretch/>
        </p:blipFill>
        <p:spPr>
          <a:xfrm>
            <a:off x="2369574" y="49160"/>
            <a:ext cx="6951407" cy="5807803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021F666-1529-F228-A262-4026EC5833EA}"/>
              </a:ext>
            </a:extLst>
          </p:cNvPr>
          <p:cNvSpPr txBox="1">
            <a:spLocks/>
          </p:cNvSpPr>
          <p:nvPr/>
        </p:nvSpPr>
        <p:spPr>
          <a:xfrm>
            <a:off x="197929" y="5093279"/>
            <a:ext cx="6441411" cy="8355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None/>
              <a:defRPr sz="145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i="1" dirty="0"/>
              <a:t>Rysunek: </a:t>
            </a:r>
            <a:r>
              <a:rPr lang="pl-PL" b="1" i="1" dirty="0"/>
              <a:t>Kopuła Gaussowska.</a:t>
            </a:r>
          </a:p>
          <a:p>
            <a:pPr algn="ctr"/>
            <a:r>
              <a:rPr lang="pl-PL" i="1" dirty="0"/>
              <a:t>Trzy reprezentacje graficzne. Lewy panel: Powierzchnia gęstości w skali kopuły. </a:t>
            </a:r>
            <a:br>
              <a:rPr lang="pl-PL" i="1" dirty="0"/>
            </a:br>
            <a:r>
              <a:rPr lang="pl-PL" i="1" dirty="0"/>
              <a:t>Na prawym panelu od góry: kontur powierzchni gęstości w skali kopuły, </a:t>
            </a:r>
            <a:br>
              <a:rPr lang="pl-PL" i="1" dirty="0"/>
            </a:br>
            <a:r>
              <a:rPr lang="pl-PL" i="1" dirty="0"/>
              <a:t>oraz kontur powierzchni gęstości w skali brzegowo-znormalizowanej.</a:t>
            </a:r>
            <a:br>
              <a:rPr lang="pl-PL" i="1" dirty="0"/>
            </a:br>
            <a:endParaRPr lang="pl-PL" i="1" dirty="0"/>
          </a:p>
        </p:txBody>
      </p:sp>
    </p:spTree>
    <p:extLst>
      <p:ext uri="{BB962C8B-B14F-4D97-AF65-F5344CB8AC3E}">
        <p14:creationId xmlns:p14="http://schemas.microsoft.com/office/powerpoint/2010/main" val="406423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548E1-E531-79E3-A703-3466ACA57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9DDF13-0CCF-2468-FD1F-A83B9AC63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029" y="747252"/>
            <a:ext cx="8586398" cy="21873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DF04D2-01CE-FEF9-E506-7572A618EB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38" t="19110" r="2819" b="9255"/>
          <a:stretch/>
        </p:blipFill>
        <p:spPr>
          <a:xfrm>
            <a:off x="3963295" y="3079430"/>
            <a:ext cx="3649892" cy="2831690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ABECF2C-85E9-8F46-31A6-97A76BF85BD8}"/>
              </a:ext>
            </a:extLst>
          </p:cNvPr>
          <p:cNvSpPr txBox="1">
            <a:spLocks/>
          </p:cNvSpPr>
          <p:nvPr/>
        </p:nvSpPr>
        <p:spPr>
          <a:xfrm>
            <a:off x="3298578" y="5600969"/>
            <a:ext cx="5215299" cy="6203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None/>
              <a:defRPr sz="145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i="1" dirty="0"/>
              <a:t>Rysunek: </a:t>
            </a:r>
            <a:r>
              <a:rPr lang="pl-PL" b="1" i="1" dirty="0"/>
              <a:t>Przykładowa struktura D-</a:t>
            </a:r>
            <a:r>
              <a:rPr lang="pl-PL" b="1" i="1" dirty="0" err="1"/>
              <a:t>Vine</a:t>
            </a:r>
            <a:r>
              <a:rPr lang="pl-PL" b="1" i="1" dirty="0"/>
              <a:t>.</a:t>
            </a:r>
          </a:p>
          <a:p>
            <a:pPr algn="ctr"/>
            <a:r>
              <a:rPr lang="pl-PL" i="1" dirty="0"/>
              <a:t>Struktura R-</a:t>
            </a:r>
            <a:r>
              <a:rPr lang="pl-PL" i="1" dirty="0" err="1"/>
              <a:t>Vine</a:t>
            </a:r>
            <a:r>
              <a:rPr lang="pl-PL" i="1" dirty="0"/>
              <a:t> w 4 wymiarach, należąca do podklasy D-</a:t>
            </a:r>
            <a:r>
              <a:rPr lang="pl-PL" i="1" dirty="0" err="1"/>
              <a:t>Vine</a:t>
            </a:r>
            <a:endParaRPr lang="pl-PL" i="1" dirty="0"/>
          </a:p>
        </p:txBody>
      </p:sp>
    </p:spTree>
    <p:extLst>
      <p:ext uri="{BB962C8B-B14F-4D97-AF65-F5344CB8AC3E}">
        <p14:creationId xmlns:p14="http://schemas.microsoft.com/office/powerpoint/2010/main" val="114164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"/>
    </mc:Choice>
    <mc:Fallback xmlns="">
      <p:transition spd="slow" advTm="444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548E1-E531-79E3-A703-3466ACA57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3002A8-076E-D48B-8329-E1DAD81CF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453" y="496438"/>
            <a:ext cx="9776030" cy="470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0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"/>
    </mc:Choice>
    <mc:Fallback xmlns="">
      <p:transition spd="slow" advTm="44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5EDE12-1FFD-621D-5540-DF61B79DA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618" y="655956"/>
            <a:ext cx="3200400" cy="421641"/>
          </a:xfrm>
        </p:spPr>
        <p:txBody>
          <a:bodyPr>
            <a:normAutofit fontScale="90000"/>
          </a:bodyPr>
          <a:lstStyle/>
          <a:p>
            <a:r>
              <a:rPr lang="pl-PL" dirty="0"/>
              <a:t>Cel pracy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FDB62A-BAA3-7A82-EE11-9F44FA2B7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AF43B61-5459-4949-15A9-D0B7B228F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165" y="5091641"/>
            <a:ext cx="2191367" cy="162354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6C91DEB-4BE2-FB02-C954-F1F5E53D9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352" y="268455"/>
            <a:ext cx="1545889" cy="1405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971A0A-9BCB-87A2-6187-2FC45AE63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3826" y="1903219"/>
            <a:ext cx="1673263" cy="156596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E7F3236-E2D9-C583-BE1E-37D20A3941D6}"/>
              </a:ext>
            </a:extLst>
          </p:cNvPr>
          <p:cNvSpPr txBox="1"/>
          <p:nvPr/>
        </p:nvSpPr>
        <p:spPr>
          <a:xfrm>
            <a:off x="212618" y="1383590"/>
            <a:ext cx="38972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pl-PL" dirty="0">
                <a:solidFill>
                  <a:schemeClr val="bg1"/>
                </a:solidFill>
              </a:rPr>
              <a:t>Przedstawienie modeli </a:t>
            </a:r>
            <a:r>
              <a:rPr lang="pl-PL" dirty="0" err="1">
                <a:solidFill>
                  <a:schemeClr val="bg1"/>
                </a:solidFill>
              </a:rPr>
              <a:t>Vine</a:t>
            </a:r>
            <a:r>
              <a:rPr lang="pl-PL" dirty="0">
                <a:solidFill>
                  <a:schemeClr val="bg1"/>
                </a:solidFill>
              </a:rPr>
              <a:t> Copula</a:t>
            </a:r>
            <a:br>
              <a:rPr lang="pl-PL" dirty="0">
                <a:solidFill>
                  <a:schemeClr val="bg1"/>
                </a:solidFill>
              </a:rPr>
            </a:br>
            <a:r>
              <a:rPr lang="pl-PL" dirty="0">
                <a:solidFill>
                  <a:schemeClr val="bg1"/>
                </a:solidFill>
              </a:rPr>
              <a:t>jako modeli wielowymiarowych </a:t>
            </a:r>
            <a:br>
              <a:rPr lang="pl-PL" dirty="0">
                <a:solidFill>
                  <a:schemeClr val="bg1"/>
                </a:solidFill>
              </a:rPr>
            </a:br>
            <a:r>
              <a:rPr lang="pl-PL" dirty="0">
                <a:solidFill>
                  <a:schemeClr val="bg1"/>
                </a:solidFill>
              </a:rPr>
              <a:t>zależności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pl-PL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pl-PL" dirty="0">
                <a:solidFill>
                  <a:schemeClr val="bg1"/>
                </a:solidFill>
              </a:rPr>
              <a:t>Analiza 3-wymiarowych danych rzeczywistych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pl-PL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pl-PL" dirty="0">
                <a:solidFill>
                  <a:schemeClr val="bg1"/>
                </a:solidFill>
              </a:rPr>
              <a:t>Symulacyjna wycena opcji </a:t>
            </a:r>
            <a:br>
              <a:rPr lang="pl-PL" dirty="0">
                <a:solidFill>
                  <a:schemeClr val="bg1"/>
                </a:solidFill>
              </a:rPr>
            </a:br>
            <a:r>
              <a:rPr lang="pl-PL" dirty="0">
                <a:solidFill>
                  <a:schemeClr val="bg1"/>
                </a:solidFill>
              </a:rPr>
              <a:t>na </a:t>
            </a:r>
            <a:r>
              <a:rPr lang="pl-PL" dirty="0" err="1">
                <a:solidFill>
                  <a:schemeClr val="bg1"/>
                </a:solidFill>
              </a:rPr>
              <a:t>spread</a:t>
            </a:r>
            <a:r>
              <a:rPr lang="pl-PL" dirty="0">
                <a:solidFill>
                  <a:schemeClr val="bg1"/>
                </a:solidFill>
              </a:rPr>
              <a:t> aktywów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pl-PL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pl-PL" dirty="0">
                <a:solidFill>
                  <a:schemeClr val="bg1"/>
                </a:solidFill>
              </a:rPr>
              <a:t>Porównanie wyników symulacji</a:t>
            </a:r>
            <a:br>
              <a:rPr lang="pl-PL" dirty="0">
                <a:solidFill>
                  <a:schemeClr val="bg1"/>
                </a:solidFill>
              </a:rPr>
            </a:br>
            <a:r>
              <a:rPr lang="pl-PL" dirty="0" err="1">
                <a:solidFill>
                  <a:schemeClr val="bg1"/>
                </a:solidFill>
              </a:rPr>
              <a:t>Vine</a:t>
            </a:r>
            <a:r>
              <a:rPr lang="pl-PL" dirty="0">
                <a:solidFill>
                  <a:schemeClr val="bg1"/>
                </a:solidFill>
              </a:rPr>
              <a:t> Copula vs GMV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2EA3CDB-C48C-B563-8550-423CFC63523F}"/>
              </a:ext>
            </a:extLst>
          </p:cNvPr>
          <p:cNvGrpSpPr/>
          <p:nvPr/>
        </p:nvGrpSpPr>
        <p:grpSpPr>
          <a:xfrm>
            <a:off x="7191219" y="681200"/>
            <a:ext cx="2244825" cy="5619387"/>
            <a:chOff x="4586056" y="533286"/>
            <a:chExt cx="2244825" cy="5619387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17D76666-BD56-DF96-3E65-446882AAF7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1466" y="612542"/>
              <a:ext cx="1606" cy="5250055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63733FA-08C6-20FD-753E-3F9F9D400BAD}"/>
                </a:ext>
              </a:extLst>
            </p:cNvPr>
            <p:cNvSpPr/>
            <p:nvPr/>
          </p:nvSpPr>
          <p:spPr>
            <a:xfrm>
              <a:off x="4589322" y="612542"/>
              <a:ext cx="210821" cy="210821"/>
            </a:xfrm>
            <a:prstGeom prst="ellipse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EFC051D-2EAB-2AA0-2B2A-5797F2E3B6CD}"/>
                </a:ext>
              </a:extLst>
            </p:cNvPr>
            <p:cNvSpPr txBox="1"/>
            <p:nvPr/>
          </p:nvSpPr>
          <p:spPr>
            <a:xfrm>
              <a:off x="4863651" y="533286"/>
              <a:ext cx="1967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/>
                <a:t>Motywacja</a:t>
              </a:r>
              <a:endParaRPr lang="en-GB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624FCF5-2FC2-C6FC-07BC-6FB861CC3424}"/>
                </a:ext>
              </a:extLst>
            </p:cNvPr>
            <p:cNvSpPr/>
            <p:nvPr/>
          </p:nvSpPr>
          <p:spPr>
            <a:xfrm>
              <a:off x="4589322" y="612542"/>
              <a:ext cx="210821" cy="210821"/>
            </a:xfrm>
            <a:prstGeom prst="ellipse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C42A052-FD73-CD01-B04F-032E35DE4B86}"/>
                </a:ext>
              </a:extLst>
            </p:cNvPr>
            <p:cNvGrpSpPr/>
            <p:nvPr/>
          </p:nvGrpSpPr>
          <p:grpSpPr>
            <a:xfrm>
              <a:off x="4586056" y="2295761"/>
              <a:ext cx="2243218" cy="369332"/>
              <a:chOff x="4589321" y="530481"/>
              <a:chExt cx="2243218" cy="369332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E3783C6-53D3-3A6C-E08B-81B936C7C493}"/>
                  </a:ext>
                </a:extLst>
              </p:cNvPr>
              <p:cNvSpPr/>
              <p:nvPr/>
            </p:nvSpPr>
            <p:spPr>
              <a:xfrm>
                <a:off x="4589321" y="609737"/>
                <a:ext cx="210821" cy="210821"/>
              </a:xfrm>
              <a:prstGeom prst="ellipse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BDC593-F6D7-DD7B-B708-051FD6680EA0}"/>
                  </a:ext>
                </a:extLst>
              </p:cNvPr>
              <p:cNvSpPr txBox="1"/>
              <p:nvPr/>
            </p:nvSpPr>
            <p:spPr>
              <a:xfrm>
                <a:off x="4865309" y="530481"/>
                <a:ext cx="19672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dirty="0"/>
                  <a:t>Teoria (szkic)</a:t>
                </a:r>
                <a:endParaRPr lang="en-GB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BD6EEEA-182E-5506-ADF4-01F735858A1D}"/>
                </a:ext>
              </a:extLst>
            </p:cNvPr>
            <p:cNvGrpSpPr/>
            <p:nvPr/>
          </p:nvGrpSpPr>
          <p:grpSpPr>
            <a:xfrm>
              <a:off x="4587715" y="3851576"/>
              <a:ext cx="2241559" cy="369332"/>
              <a:chOff x="4589321" y="530481"/>
              <a:chExt cx="2241559" cy="369332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1D5CD8C-9309-A985-4A29-DAB4A3CEA05A}"/>
                  </a:ext>
                </a:extLst>
              </p:cNvPr>
              <p:cNvSpPr/>
              <p:nvPr/>
            </p:nvSpPr>
            <p:spPr>
              <a:xfrm>
                <a:off x="4589321" y="609737"/>
                <a:ext cx="210821" cy="210821"/>
              </a:xfrm>
              <a:prstGeom prst="ellipse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A4C5FF4-B327-9E82-C125-461ED0C37094}"/>
                  </a:ext>
                </a:extLst>
              </p:cNvPr>
              <p:cNvSpPr txBox="1"/>
              <p:nvPr/>
            </p:nvSpPr>
            <p:spPr>
              <a:xfrm>
                <a:off x="4863650" y="530481"/>
                <a:ext cx="19672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dirty="0"/>
                  <a:t>Dane</a:t>
                </a:r>
                <a:endParaRPr lang="en-GB" dirty="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1DF50D5-37BF-2E60-C19F-FF14C5F2ED77}"/>
                </a:ext>
              </a:extLst>
            </p:cNvPr>
            <p:cNvGrpSpPr/>
            <p:nvPr/>
          </p:nvGrpSpPr>
          <p:grpSpPr>
            <a:xfrm>
              <a:off x="4587715" y="5783341"/>
              <a:ext cx="2241559" cy="369332"/>
              <a:chOff x="4589321" y="530481"/>
              <a:chExt cx="2241559" cy="369332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DC83C76-3B9D-29EC-1280-D09536CE608A}"/>
                  </a:ext>
                </a:extLst>
              </p:cNvPr>
              <p:cNvSpPr/>
              <p:nvPr/>
            </p:nvSpPr>
            <p:spPr>
              <a:xfrm>
                <a:off x="4589321" y="609737"/>
                <a:ext cx="210821" cy="210821"/>
              </a:xfrm>
              <a:prstGeom prst="ellipse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BBAF560-D16A-17D4-7588-552DD2B272EE}"/>
                  </a:ext>
                </a:extLst>
              </p:cNvPr>
              <p:cNvSpPr txBox="1"/>
              <p:nvPr/>
            </p:nvSpPr>
            <p:spPr>
              <a:xfrm>
                <a:off x="4863650" y="530481"/>
                <a:ext cx="19672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dirty="0"/>
                  <a:t>Wyniki</a:t>
                </a:r>
                <a:endParaRPr lang="en-GB" dirty="0"/>
              </a:p>
            </p:txBody>
          </p:sp>
        </p:grp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AAE60F90-B826-58DB-82F3-501BAADA8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0068" y="3383593"/>
            <a:ext cx="1835755" cy="18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32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65"/>
    </mc:Choice>
    <mc:Fallback xmlns="">
      <p:transition spd="slow" advTm="1866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34EDDE-6A81-9B9F-D2CA-D62CCC827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A23687-0F30-B096-89BD-E34845D96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566" y="305722"/>
            <a:ext cx="9344025" cy="48672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9487CC-B149-7E42-FF7B-FA931A72B1E6}"/>
              </a:ext>
            </a:extLst>
          </p:cNvPr>
          <p:cNvSpPr txBox="1">
            <a:spLocks/>
          </p:cNvSpPr>
          <p:nvPr/>
        </p:nvSpPr>
        <p:spPr>
          <a:xfrm>
            <a:off x="3544380" y="5302646"/>
            <a:ext cx="5354396" cy="6999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None/>
              <a:defRPr sz="145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i="1" dirty="0" err="1"/>
              <a:t>Rysunek</a:t>
            </a:r>
            <a:r>
              <a:rPr lang="en-GB" i="1" dirty="0"/>
              <a:t>: </a:t>
            </a:r>
            <a:r>
              <a:rPr lang="pl-PL" b="1" i="1" dirty="0"/>
              <a:t>Gęstość symulacji </a:t>
            </a:r>
            <a:r>
              <a:rPr lang="pl-PL" b="1" i="1" dirty="0" err="1"/>
              <a:t>spreadu</a:t>
            </a:r>
            <a:r>
              <a:rPr lang="pl-PL" b="1" i="1" dirty="0"/>
              <a:t> w czasie. </a:t>
            </a:r>
            <a:br>
              <a:rPr lang="pl-PL" b="1" i="1" dirty="0"/>
            </a:br>
            <a:r>
              <a:rPr lang="pl-PL" i="1" dirty="0"/>
              <a:t>Wartości gęstości rozkładu symulowanego </a:t>
            </a:r>
            <a:r>
              <a:rPr lang="pl-PL" i="1" dirty="0" err="1"/>
              <a:t>spreadu</a:t>
            </a:r>
            <a:r>
              <a:rPr lang="pl-PL" i="1" dirty="0"/>
              <a:t> S(t),</a:t>
            </a:r>
            <a:br>
              <a:rPr lang="pl-PL" i="1" dirty="0"/>
            </a:br>
            <a:r>
              <a:rPr lang="pl-PL" i="1" dirty="0"/>
              <a:t>dla każdego momentu czasowego</a:t>
            </a:r>
          </a:p>
        </p:txBody>
      </p:sp>
    </p:spTree>
    <p:extLst>
      <p:ext uri="{BB962C8B-B14F-4D97-AF65-F5344CB8AC3E}">
        <p14:creationId xmlns:p14="http://schemas.microsoft.com/office/powerpoint/2010/main" val="91136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18"/>
    </mc:Choice>
    <mc:Fallback xmlns="">
      <p:transition spd="slow" advTm="7921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548E1-E531-79E3-A703-3466ACA57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5398E7-899E-27BD-AD98-999869E7443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8070" y="481781"/>
            <a:ext cx="3307014" cy="809051"/>
          </a:xfrm>
        </p:spPr>
        <p:txBody>
          <a:bodyPr>
            <a:normAutofit/>
          </a:bodyPr>
          <a:lstStyle/>
          <a:p>
            <a:r>
              <a:rPr lang="pl-PL" dirty="0"/>
              <a:t>Motywacja</a:t>
            </a:r>
            <a:endParaRPr lang="en-GB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9C781C50-7B50-4DF3-16A9-BF240A1FDE9E}"/>
              </a:ext>
            </a:extLst>
          </p:cNvPr>
          <p:cNvSpPr txBox="1">
            <a:spLocks/>
          </p:cNvSpPr>
          <p:nvPr/>
        </p:nvSpPr>
        <p:spPr>
          <a:xfrm>
            <a:off x="1067781" y="1894895"/>
            <a:ext cx="4937760" cy="402336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pl-PL"/>
              <a:t> Powszechność problemów opartych o wielowymiarowe zmienne losowe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l-PL"/>
              <a:t> Nieskuteczność najpopularniejszych narzędzi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l-PL"/>
              <a:t> Ryzyko modelu</a:t>
            </a:r>
          </a:p>
          <a:p>
            <a:pPr>
              <a:buFont typeface="Wingdings" panose="05000000000000000000" pitchFamily="2" charset="2"/>
              <a:buChar char="v"/>
            </a:pPr>
            <a:endParaRPr lang="pl-PL"/>
          </a:p>
          <a:p>
            <a:pPr>
              <a:buFont typeface="Wingdings" panose="05000000000000000000" pitchFamily="2" charset="2"/>
              <a:buChar char="v"/>
            </a:pPr>
            <a:r>
              <a:rPr lang="pl-PL"/>
              <a:t> Vine Copula jako elastyczne narzędzie, posiadające pożądane własności</a:t>
            </a:r>
            <a:endParaRPr lang="en-GB" dirty="0"/>
          </a:p>
        </p:txBody>
      </p:sp>
      <p:pic>
        <p:nvPicPr>
          <p:cNvPr id="6" name="Graphic 15">
            <a:extLst>
              <a:ext uri="{FF2B5EF4-FFF2-40B4-BE49-F238E27FC236}">
                <a16:creationId xmlns:a16="http://schemas.microsoft.com/office/drawing/2014/main" id="{D0D82394-52AF-ADBE-CB54-65AE499B3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9961" y="353357"/>
            <a:ext cx="5081444" cy="513806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839DC-86EA-ABA7-C7F7-2FA2EDAA01E0}"/>
              </a:ext>
            </a:extLst>
          </p:cNvPr>
          <p:cNvSpPr txBox="1">
            <a:spLocks/>
          </p:cNvSpPr>
          <p:nvPr/>
        </p:nvSpPr>
        <p:spPr>
          <a:xfrm>
            <a:off x="6770018" y="5603707"/>
            <a:ext cx="5058188" cy="6290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None/>
              <a:defRPr sz="145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i="1" dirty="0"/>
              <a:t>Rysunek: </a:t>
            </a:r>
            <a:r>
              <a:rPr lang="pl-PL" b="1" i="1" dirty="0"/>
              <a:t>Współczynnik korelacji dla rozkładów nie-gaussowskich.</a:t>
            </a:r>
          </a:p>
          <a:p>
            <a:pPr algn="ctr"/>
            <a:r>
              <a:rPr lang="pl-PL" i="1" dirty="0"/>
              <a:t>Wykresy punktowe symulacji z czterech różnych dwuwymiarowych rozkładów łącznych, o tych samych rozkładach brzegowych.</a:t>
            </a:r>
          </a:p>
        </p:txBody>
      </p:sp>
    </p:spTree>
    <p:extLst>
      <p:ext uri="{BB962C8B-B14F-4D97-AF65-F5344CB8AC3E}">
        <p14:creationId xmlns:p14="http://schemas.microsoft.com/office/powerpoint/2010/main" val="105373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"/>
    </mc:Choice>
    <mc:Fallback xmlns="">
      <p:transition spd="slow" advTm="44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548E1-E531-79E3-A703-3466ACA57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6325C8-4A1C-3F45-0A80-296D9442ED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472"/>
          <a:stretch/>
        </p:blipFill>
        <p:spPr>
          <a:xfrm>
            <a:off x="906433" y="487680"/>
            <a:ext cx="10306050" cy="9395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F4B041-7E4E-0888-1F10-CC36A3B3D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833" y="1946787"/>
            <a:ext cx="2568966" cy="289292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D67B967-1292-9325-1860-2634580272C9}"/>
              </a:ext>
            </a:extLst>
          </p:cNvPr>
          <p:cNvGrpSpPr/>
          <p:nvPr/>
        </p:nvGrpSpPr>
        <p:grpSpPr>
          <a:xfrm>
            <a:off x="1282739" y="1912488"/>
            <a:ext cx="2926814" cy="2921490"/>
            <a:chOff x="624041" y="1386348"/>
            <a:chExt cx="4283539" cy="409513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01851C-C907-262C-50FA-075CC5B6F8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2773"/>
            <a:stretch/>
          </p:blipFill>
          <p:spPr>
            <a:xfrm>
              <a:off x="1220485" y="5111792"/>
              <a:ext cx="3677263" cy="36969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A68719C-E70D-E563-4B59-9152148A7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4041" y="1386348"/>
              <a:ext cx="4283539" cy="3774604"/>
            </a:xfrm>
            <a:prstGeom prst="rect">
              <a:avLst/>
            </a:prstGeom>
          </p:spPr>
        </p:pic>
      </p:grp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E36FC18-1C66-E2CF-1E6A-AFB071DD81B2}"/>
              </a:ext>
            </a:extLst>
          </p:cNvPr>
          <p:cNvSpPr/>
          <p:nvPr/>
        </p:nvSpPr>
        <p:spPr>
          <a:xfrm>
            <a:off x="5378244" y="3155659"/>
            <a:ext cx="1876681" cy="2064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14456D9-0492-6546-7E0E-BFDA936F9C9F}"/>
              </a:ext>
            </a:extLst>
          </p:cNvPr>
          <p:cNvSpPr txBox="1">
            <a:spLocks/>
          </p:cNvSpPr>
          <p:nvPr/>
        </p:nvSpPr>
        <p:spPr>
          <a:xfrm>
            <a:off x="811670" y="5069260"/>
            <a:ext cx="4269766" cy="6290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None/>
              <a:defRPr sz="145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i="1" dirty="0"/>
              <a:t>Rysunek: </a:t>
            </a:r>
            <a:r>
              <a:rPr lang="pl-PL" b="1" i="1" dirty="0"/>
              <a:t>Dane w skali rzeczywistej.</a:t>
            </a:r>
          </a:p>
          <a:p>
            <a:pPr algn="ctr"/>
            <a:r>
              <a:rPr lang="pl-PL" i="1" dirty="0"/>
              <a:t>Oryginalne dane, </a:t>
            </a:r>
            <a:br>
              <a:rPr lang="pl-PL" i="1" dirty="0"/>
            </a:br>
            <a:r>
              <a:rPr lang="pl-PL" i="1" dirty="0"/>
              <a:t>o dowolnych ciągłych rozkładach brzegowych.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440793B-B4E7-A206-3E95-DAC0A7CAC745}"/>
              </a:ext>
            </a:extLst>
          </p:cNvPr>
          <p:cNvSpPr txBox="1">
            <a:spLocks/>
          </p:cNvSpPr>
          <p:nvPr/>
        </p:nvSpPr>
        <p:spPr>
          <a:xfrm>
            <a:off x="7855973" y="5020654"/>
            <a:ext cx="3827225" cy="6290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None/>
              <a:defRPr sz="145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i="1" dirty="0"/>
              <a:t>Rysunek: </a:t>
            </a:r>
            <a:r>
              <a:rPr lang="pl-PL" b="1" i="1" dirty="0"/>
              <a:t>Dane w skali kopuły.</a:t>
            </a:r>
          </a:p>
          <a:p>
            <a:pPr algn="ctr"/>
            <a:r>
              <a:rPr lang="pl-PL" i="1" dirty="0"/>
              <a:t>Dane przetransformowane poprzez PIT,</a:t>
            </a:r>
            <a:br>
              <a:rPr lang="pl-PL" i="1" dirty="0"/>
            </a:br>
            <a:r>
              <a:rPr lang="pl-PL" i="1" dirty="0"/>
              <a:t>o jednostajnych rozkładach brzegowych.</a:t>
            </a:r>
          </a:p>
        </p:txBody>
      </p:sp>
    </p:spTree>
    <p:extLst>
      <p:ext uri="{BB962C8B-B14F-4D97-AF65-F5344CB8AC3E}">
        <p14:creationId xmlns:p14="http://schemas.microsoft.com/office/powerpoint/2010/main" val="1586735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BB184B1-BFCC-E088-ADAC-42FD6A8C1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97" y="374928"/>
            <a:ext cx="2792317" cy="26246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4B6624F-E90B-7BFB-6484-AFBEF2224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0940" y="1553776"/>
            <a:ext cx="3743538" cy="36870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55C4D4-A727-EC89-0CDD-C37A4836D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1306" y="374929"/>
            <a:ext cx="2784077" cy="262466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548E1-E531-79E3-A703-3466ACA57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7767" y="6491307"/>
            <a:ext cx="952499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9637A9-119A-49DA-BD12-AAC58B377D80}" type="slidenum">
              <a:rPr lang="en-US" sz="120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04DCB2E-99AD-E782-4D50-35C287DA864F}"/>
              </a:ext>
            </a:extLst>
          </p:cNvPr>
          <p:cNvSpPr txBox="1">
            <a:spLocks/>
          </p:cNvSpPr>
          <p:nvPr/>
        </p:nvSpPr>
        <p:spPr>
          <a:xfrm>
            <a:off x="3365544" y="5663151"/>
            <a:ext cx="5460911" cy="4592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None/>
              <a:defRPr sz="145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i="1" dirty="0"/>
              <a:t>Rysunek: </a:t>
            </a:r>
            <a:r>
              <a:rPr lang="pl-PL" b="1" i="1" dirty="0"/>
              <a:t>Różnorodność kopuł.</a:t>
            </a:r>
          </a:p>
          <a:p>
            <a:pPr algn="ctr"/>
            <a:r>
              <a:rPr lang="pl-PL" i="1" dirty="0"/>
              <a:t>Wykresy konturowe gęstości kopuł, w skali brzegowo-znormalizowanej.</a:t>
            </a:r>
            <a:br>
              <a:rPr lang="pl-PL" i="1" dirty="0"/>
            </a:br>
            <a:endParaRPr lang="pl-PL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06DC3-0006-802F-CE7D-E64E3D4CF5B3}"/>
              </a:ext>
            </a:extLst>
          </p:cNvPr>
          <p:cNvSpPr txBox="1">
            <a:spLocks/>
          </p:cNvSpPr>
          <p:nvPr/>
        </p:nvSpPr>
        <p:spPr>
          <a:xfrm>
            <a:off x="1632156" y="568235"/>
            <a:ext cx="1443944" cy="2752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None/>
              <a:defRPr sz="145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b="1" i="1" dirty="0"/>
              <a:t>Kopuła Franka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0FCF2F-5383-2F0C-41FD-AC8FFA30A74B}"/>
              </a:ext>
            </a:extLst>
          </p:cNvPr>
          <p:cNvGrpSpPr/>
          <p:nvPr/>
        </p:nvGrpSpPr>
        <p:grpSpPr>
          <a:xfrm>
            <a:off x="879774" y="3171970"/>
            <a:ext cx="2827453" cy="2624665"/>
            <a:chOff x="879774" y="3171970"/>
            <a:chExt cx="2827453" cy="262466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E65FAD8-5390-8509-D935-718B05959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9774" y="3171970"/>
              <a:ext cx="2827453" cy="2624665"/>
            </a:xfrm>
            <a:prstGeom prst="rect">
              <a:avLst/>
            </a:prstGeom>
          </p:spPr>
        </p:pic>
        <p:sp>
          <p:nvSpPr>
            <p:cNvPr id="5" name="Text Placeholder 2">
              <a:extLst>
                <a:ext uri="{FF2B5EF4-FFF2-40B4-BE49-F238E27FC236}">
                  <a16:creationId xmlns:a16="http://schemas.microsoft.com/office/drawing/2014/main" id="{FA890FCB-6693-19C2-D806-6B3724A41093}"/>
                </a:ext>
              </a:extLst>
            </p:cNvPr>
            <p:cNvSpPr txBox="1">
              <a:spLocks/>
            </p:cNvSpPr>
            <p:nvPr/>
          </p:nvSpPr>
          <p:spPr>
            <a:xfrm>
              <a:off x="1772720" y="3374278"/>
              <a:ext cx="1573161" cy="299622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  <a:buFontTx/>
                <a:buNone/>
                <a:defRPr sz="1455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l-PL" b="1" i="1" dirty="0"/>
                <a:t>Kopuła Produktowa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1D09B2B-4485-87F3-7205-D0A8640D749C}"/>
              </a:ext>
            </a:extLst>
          </p:cNvPr>
          <p:cNvGrpSpPr/>
          <p:nvPr/>
        </p:nvGrpSpPr>
        <p:grpSpPr>
          <a:xfrm>
            <a:off x="8484775" y="3070758"/>
            <a:ext cx="2719534" cy="2643992"/>
            <a:chOff x="8325849" y="3171970"/>
            <a:chExt cx="2719534" cy="264399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C92D6AB-109A-AF6A-00C1-B6C06C456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25849" y="3171970"/>
              <a:ext cx="2719534" cy="2643992"/>
            </a:xfrm>
            <a:prstGeom prst="rect">
              <a:avLst/>
            </a:prstGeom>
          </p:spPr>
        </p:pic>
        <p:sp>
          <p:nvSpPr>
            <p:cNvPr id="6" name="Text Placeholder 2">
              <a:extLst>
                <a:ext uri="{FF2B5EF4-FFF2-40B4-BE49-F238E27FC236}">
                  <a16:creationId xmlns:a16="http://schemas.microsoft.com/office/drawing/2014/main" id="{5856E726-239D-6FE2-0629-514DF4EDBBA1}"/>
                </a:ext>
              </a:extLst>
            </p:cNvPr>
            <p:cNvSpPr txBox="1">
              <a:spLocks/>
            </p:cNvSpPr>
            <p:nvPr/>
          </p:nvSpPr>
          <p:spPr>
            <a:xfrm>
              <a:off x="9116592" y="3374278"/>
              <a:ext cx="1573161" cy="299622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  <a:buFontTx/>
                <a:buNone/>
                <a:defRPr sz="1455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l-PL" b="1" i="1" dirty="0"/>
                <a:t>Kopuła T-Studenta</a:t>
              </a:r>
            </a:p>
          </p:txBody>
        </p:sp>
      </p:grp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9B6B12C-12D3-88AE-52E6-5A5BFAFE6479}"/>
              </a:ext>
            </a:extLst>
          </p:cNvPr>
          <p:cNvSpPr txBox="1">
            <a:spLocks/>
          </p:cNvSpPr>
          <p:nvPr/>
        </p:nvSpPr>
        <p:spPr>
          <a:xfrm>
            <a:off x="9116592" y="601416"/>
            <a:ext cx="1573161" cy="2996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None/>
              <a:defRPr sz="145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b="1" i="1" dirty="0"/>
              <a:t>Kopuła Gaussowska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E86029F-1121-809F-8385-4D293E00366B}"/>
              </a:ext>
            </a:extLst>
          </p:cNvPr>
          <p:cNvSpPr txBox="1">
            <a:spLocks/>
          </p:cNvSpPr>
          <p:nvPr/>
        </p:nvSpPr>
        <p:spPr>
          <a:xfrm>
            <a:off x="5230760" y="1730477"/>
            <a:ext cx="1521172" cy="2922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None/>
              <a:defRPr sz="145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b="1" i="1" dirty="0"/>
              <a:t>Kopuła </a:t>
            </a:r>
            <a:r>
              <a:rPr lang="pl-PL" b="1" i="1" dirty="0" err="1"/>
              <a:t>Gumbela</a:t>
            </a:r>
            <a:endParaRPr lang="pl-PL" b="1" i="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BC89CF2-B150-3DA8-01DE-CF773FCEB117}"/>
              </a:ext>
            </a:extLst>
          </p:cNvPr>
          <p:cNvGrpSpPr/>
          <p:nvPr/>
        </p:nvGrpSpPr>
        <p:grpSpPr>
          <a:xfrm>
            <a:off x="791197" y="241444"/>
            <a:ext cx="2792317" cy="2624663"/>
            <a:chOff x="791197" y="241444"/>
            <a:chExt cx="2792317" cy="262466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28B561C-1864-5DBF-99BA-782F9F3AD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1197" y="241444"/>
              <a:ext cx="2792317" cy="2624663"/>
            </a:xfrm>
            <a:prstGeom prst="rect">
              <a:avLst/>
            </a:prstGeom>
          </p:spPr>
        </p:pic>
        <p:sp>
          <p:nvSpPr>
            <p:cNvPr id="10" name="Text Placeholder 2">
              <a:extLst>
                <a:ext uri="{FF2B5EF4-FFF2-40B4-BE49-F238E27FC236}">
                  <a16:creationId xmlns:a16="http://schemas.microsoft.com/office/drawing/2014/main" id="{9FC54897-6A2B-DB5D-96C8-FD67609DA39A}"/>
                </a:ext>
              </a:extLst>
            </p:cNvPr>
            <p:cNvSpPr txBox="1">
              <a:spLocks/>
            </p:cNvSpPr>
            <p:nvPr/>
          </p:nvSpPr>
          <p:spPr>
            <a:xfrm>
              <a:off x="1632156" y="434751"/>
              <a:ext cx="1443944" cy="275271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  <a:buFontTx/>
                <a:buNone/>
                <a:defRPr sz="1455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l-PL" b="1" i="1" dirty="0"/>
                <a:t>Kopuła Franka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F4A396F-00D4-004A-C7B9-7CEFD397E440}"/>
              </a:ext>
            </a:extLst>
          </p:cNvPr>
          <p:cNvGrpSpPr/>
          <p:nvPr/>
        </p:nvGrpSpPr>
        <p:grpSpPr>
          <a:xfrm>
            <a:off x="8261306" y="303762"/>
            <a:ext cx="2784077" cy="2624662"/>
            <a:chOff x="8261306" y="258390"/>
            <a:chExt cx="2784077" cy="262466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59F58A5-9952-7D74-72DC-38AA385B6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61306" y="258390"/>
              <a:ext cx="2784077" cy="2624662"/>
            </a:xfrm>
            <a:prstGeom prst="rect">
              <a:avLst/>
            </a:prstGeom>
          </p:spPr>
        </p:pic>
        <p:sp>
          <p:nvSpPr>
            <p:cNvPr id="18" name="Text Placeholder 2">
              <a:extLst>
                <a:ext uri="{FF2B5EF4-FFF2-40B4-BE49-F238E27FC236}">
                  <a16:creationId xmlns:a16="http://schemas.microsoft.com/office/drawing/2014/main" id="{CBEA501E-FE8C-8B2C-1A7C-01597822C322}"/>
                </a:ext>
              </a:extLst>
            </p:cNvPr>
            <p:cNvSpPr txBox="1">
              <a:spLocks/>
            </p:cNvSpPr>
            <p:nvPr/>
          </p:nvSpPr>
          <p:spPr>
            <a:xfrm>
              <a:off x="9116592" y="484877"/>
              <a:ext cx="1573161" cy="299622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  <a:buFontTx/>
                <a:buNone/>
                <a:defRPr sz="1455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l-PL" b="1" i="1" dirty="0"/>
                <a:t>Kopuła Gaussowska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7888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548E1-E531-79E3-A703-3466ACA57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ABECF2C-85E9-8F46-31A6-97A76BF85BD8}"/>
              </a:ext>
            </a:extLst>
          </p:cNvPr>
          <p:cNvSpPr txBox="1">
            <a:spLocks/>
          </p:cNvSpPr>
          <p:nvPr/>
        </p:nvSpPr>
        <p:spPr>
          <a:xfrm>
            <a:off x="3786258" y="4649990"/>
            <a:ext cx="5215299" cy="6203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None/>
              <a:defRPr sz="145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i="1" dirty="0"/>
              <a:t>Rysunek: </a:t>
            </a:r>
            <a:r>
              <a:rPr lang="pl-PL" b="1" i="1" dirty="0"/>
              <a:t>Przykładowa struktura D-</a:t>
            </a:r>
            <a:r>
              <a:rPr lang="pl-PL" b="1" i="1" dirty="0" err="1"/>
              <a:t>Vine</a:t>
            </a:r>
            <a:r>
              <a:rPr lang="pl-PL" b="1" i="1" dirty="0"/>
              <a:t>.</a:t>
            </a:r>
          </a:p>
          <a:p>
            <a:pPr algn="ctr"/>
            <a:r>
              <a:rPr lang="pl-PL" i="1" dirty="0"/>
              <a:t>Struktura R-</a:t>
            </a:r>
            <a:r>
              <a:rPr lang="pl-PL" i="1" dirty="0" err="1"/>
              <a:t>Vine</a:t>
            </a:r>
            <a:r>
              <a:rPr lang="pl-PL" i="1" dirty="0"/>
              <a:t> w 4 wymiarach, należąca do podklasy D-</a:t>
            </a:r>
            <a:r>
              <a:rPr lang="pl-PL" i="1" dirty="0" err="1"/>
              <a:t>Vine</a:t>
            </a:r>
            <a:endParaRPr lang="pl-PL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771F7F-2D11-8521-E853-44AFA6C5A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380" y="919054"/>
            <a:ext cx="5833230" cy="349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21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"/>
    </mc:Choice>
    <mc:Fallback xmlns="">
      <p:transition spd="slow" advTm="44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34EDDE-6A81-9B9F-D2CA-D62CCC827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C097B8-9D8F-DB8D-82F2-9A1D4AEC2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787" y="1694742"/>
            <a:ext cx="7360865" cy="274383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E1B2CEA-157A-E454-A0E3-F11941AA90FA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7098890" y="2065936"/>
            <a:ext cx="1367052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9FBF9DE-6079-08D9-CBE3-776364151A2D}"/>
              </a:ext>
            </a:extLst>
          </p:cNvPr>
          <p:cNvSpPr txBox="1"/>
          <p:nvPr/>
        </p:nvSpPr>
        <p:spPr>
          <a:xfrm>
            <a:off x="8465942" y="1881270"/>
            <a:ext cx="1091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accent2"/>
                </a:solidFill>
              </a:rPr>
              <a:t>ARIMA</a:t>
            </a:r>
            <a:endParaRPr lang="en-GB" dirty="0">
              <a:solidFill>
                <a:schemeClr val="accent2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4296C1-0CA5-A67C-9F84-800945854AAA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016596" y="2927555"/>
            <a:ext cx="1091380" cy="250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051D507-951D-5575-5F4C-6D2426ABB7BA}"/>
              </a:ext>
            </a:extLst>
          </p:cNvPr>
          <p:cNvSpPr txBox="1"/>
          <p:nvPr/>
        </p:nvSpPr>
        <p:spPr>
          <a:xfrm>
            <a:off x="925216" y="2742889"/>
            <a:ext cx="1091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accent2"/>
                </a:solidFill>
              </a:rPr>
              <a:t>GARCH</a:t>
            </a:r>
            <a:endParaRPr lang="en-GB" dirty="0">
              <a:solidFill>
                <a:schemeClr val="accent2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3C9165-83DD-18C1-94F0-2627BA1A6622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016596" y="2927555"/>
            <a:ext cx="1139559" cy="716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5430551-FB15-C6D4-341D-15990C49F404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8229600" y="3545126"/>
            <a:ext cx="1406380" cy="427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46BF36B-0DF2-66EB-2F97-F9EE26CEBE46}"/>
              </a:ext>
            </a:extLst>
          </p:cNvPr>
          <p:cNvSpPr txBox="1"/>
          <p:nvPr/>
        </p:nvSpPr>
        <p:spPr>
          <a:xfrm>
            <a:off x="9635980" y="3221960"/>
            <a:ext cx="1091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chemeClr val="accent2"/>
                </a:solidFill>
              </a:rPr>
              <a:t>Vine</a:t>
            </a:r>
            <a:r>
              <a:rPr lang="pl-PL" dirty="0">
                <a:solidFill>
                  <a:schemeClr val="accent2"/>
                </a:solidFill>
              </a:rPr>
              <a:t> Copula</a:t>
            </a:r>
            <a:endParaRPr lang="en-GB" dirty="0">
              <a:solidFill>
                <a:schemeClr val="accent2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7B2894-DB2C-CFB3-F439-86B902D765DD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016596" y="2812026"/>
            <a:ext cx="1139559" cy="115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2126D880-3AEF-63BF-7A18-42B8787E83B5}"/>
              </a:ext>
            </a:extLst>
          </p:cNvPr>
          <p:cNvSpPr txBox="1">
            <a:spLocks/>
          </p:cNvSpPr>
          <p:nvPr/>
        </p:nvSpPr>
        <p:spPr>
          <a:xfrm>
            <a:off x="513913" y="471555"/>
            <a:ext cx="1206063" cy="5063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550" dirty="0">
                <a:latin typeface="+mn-lt"/>
              </a:rPr>
              <a:t>Model</a:t>
            </a:r>
            <a:endParaRPr lang="en-GB" sz="2550" dirty="0">
              <a:latin typeface="+mn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0DA10E3-DBDA-19B6-770A-FF4ACFA03F51}"/>
              </a:ext>
            </a:extLst>
          </p:cNvPr>
          <p:cNvSpPr txBox="1">
            <a:spLocks/>
          </p:cNvSpPr>
          <p:nvPr/>
        </p:nvSpPr>
        <p:spPr>
          <a:xfrm>
            <a:off x="513912" y="977928"/>
            <a:ext cx="3005367" cy="3539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600" dirty="0"/>
              <a:t>Struktura proponowanego modelu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49127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18"/>
    </mc:Choice>
    <mc:Fallback xmlns="">
      <p:transition spd="slow" advTm="7921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34EDDE-6A81-9B9F-D2CA-D62CCC827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ADC8DD2-E4F6-5DBD-A2AF-69C4EF093EB6}"/>
              </a:ext>
            </a:extLst>
          </p:cNvPr>
          <p:cNvGrpSpPr/>
          <p:nvPr/>
        </p:nvGrpSpPr>
        <p:grpSpPr>
          <a:xfrm>
            <a:off x="6156061" y="3617897"/>
            <a:ext cx="5144565" cy="851770"/>
            <a:chOff x="3523717" y="3003115"/>
            <a:chExt cx="5144565" cy="85177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8B40CC7E-53AC-4879-A2D9-B3AA28EEFE68}"/>
                </a:ext>
              </a:extLst>
            </p:cNvPr>
            <p:cNvSpPr/>
            <p:nvPr/>
          </p:nvSpPr>
          <p:spPr>
            <a:xfrm>
              <a:off x="3523717" y="3003115"/>
              <a:ext cx="5144565" cy="851770"/>
            </a:xfrm>
            <a:prstGeom prst="round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50000"/>
                </a:spcBef>
                <a:spcAft>
                  <a:spcPct val="0"/>
                </a:spcAft>
                <a:defRPr lang="en-GB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5000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5000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5000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5000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1">
                  <a:extLst>
                    <a:ext uri="{FF2B5EF4-FFF2-40B4-BE49-F238E27FC236}">
                      <a16:creationId xmlns:a16="http://schemas.microsoft.com/office/drawing/2014/main" id="{74E014AD-7E55-4F91-AF3F-22243BD477F9}"/>
                    </a:ext>
                  </a:extLst>
                </p:cNvPr>
                <p:cNvSpPr txBox="1"/>
                <p:nvPr/>
              </p:nvSpPr>
              <p:spPr>
                <a:xfrm>
                  <a:off x="3598873" y="3218631"/>
                  <a:ext cx="5040313" cy="4618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lang="en-GB" kern="1200">
                      <a:solidFill>
                        <a:schemeClr val="tx1"/>
                      </a:solidFill>
                      <a:latin typeface="Frutiger 45 Light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Frutiger 45 Light" pitchFamily="34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Frutiger 45 Light" pitchFamily="34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Frutiger 45 Light" pitchFamily="34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Frutiger 45 Light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Frutiger 45 Light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Frutiger 45 Light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Frutiger 45 Light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Frutiger 45 Light" pitchFamily="34" charset="0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l-PL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pl-PL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=(0.022⋅</m:t>
                        </m:r>
                        <m:sSub>
                          <m:sSubPr>
                            <m:ctrlPr>
                              <a:rPr lang="pl-PL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pl-PL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+0.11⋅</m:t>
                        </m:r>
                        <m:sSub>
                          <m:sSubPr>
                            <m:ctrlPr>
                              <a:rPr lang="pl-PL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pl-PL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pl-PL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pl-PL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5" name="TextBox 1">
                  <a:extLst>
                    <a:ext uri="{FF2B5EF4-FFF2-40B4-BE49-F238E27FC236}">
                      <a16:creationId xmlns:a16="http://schemas.microsoft.com/office/drawing/2014/main" id="{74E014AD-7E55-4F91-AF3F-22243BD477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8873" y="3218631"/>
                  <a:ext cx="5040313" cy="461897"/>
                </a:xfrm>
                <a:prstGeom prst="rect">
                  <a:avLst/>
                </a:prstGeom>
                <a:blipFill>
                  <a:blip r:embed="rId2"/>
                  <a:stretch>
                    <a:fillRect b="-657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10C5079-4607-71D1-455B-934176589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12" y="1209484"/>
            <a:ext cx="4498219" cy="44390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AFBDE67-DF6E-B6E4-61A0-8E135EFF1CD3}"/>
                  </a:ext>
                </a:extLst>
              </p:cNvPr>
              <p:cNvSpPr txBox="1"/>
              <p:nvPr/>
            </p:nvSpPr>
            <p:spPr>
              <a:xfrm>
                <a:off x="6096000" y="1838008"/>
                <a:ext cx="526468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sz="2400" dirty="0"/>
                  <a:t>Zgodnie z definicją giełdy CME:</a:t>
                </a:r>
              </a:p>
              <a:p>
                <a:pPr marL="342900" indent="-34290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l-PL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l-PL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l-PL" sz="2400" dirty="0"/>
                  <a:t>- cena </a:t>
                </a:r>
                <a:r>
                  <a:rPr lang="pl-PL" sz="2400" dirty="0" err="1"/>
                  <a:t>futures</a:t>
                </a:r>
                <a:r>
                  <a:rPr lang="pl-PL" sz="2400" dirty="0"/>
                  <a:t> na mączkę sojową</a:t>
                </a:r>
              </a:p>
              <a:p>
                <a:pPr marL="342900" indent="-34290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l-PL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l-PL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l-PL" sz="2400" dirty="0"/>
                  <a:t>- cena </a:t>
                </a:r>
                <a:r>
                  <a:rPr lang="pl-PL" sz="2400" dirty="0" err="1"/>
                  <a:t>futures</a:t>
                </a:r>
                <a:r>
                  <a:rPr lang="pl-PL" sz="2400" dirty="0"/>
                  <a:t> na olej sojowy</a:t>
                </a:r>
              </a:p>
              <a:p>
                <a:pPr marL="342900" indent="-34290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l-PL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l-PL" sz="2400" dirty="0"/>
                  <a:t> - cena </a:t>
                </a:r>
                <a:r>
                  <a:rPr lang="pl-PL" sz="2400" dirty="0" err="1"/>
                  <a:t>futures</a:t>
                </a:r>
                <a:r>
                  <a:rPr lang="pl-PL" sz="2400" dirty="0"/>
                  <a:t> na soję</a:t>
                </a:r>
                <a:endParaRPr lang="en-GB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AFBDE67-DF6E-B6E4-61A0-8E135EFF1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838008"/>
                <a:ext cx="5264688" cy="1569660"/>
              </a:xfrm>
              <a:prstGeom prst="rect">
                <a:avLst/>
              </a:prstGeom>
              <a:blipFill>
                <a:blip r:embed="rId4"/>
                <a:stretch>
                  <a:fillRect l="-1736" t="-3113" b="-81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05E467BB-2357-669C-C617-7440C269F2CE}"/>
              </a:ext>
            </a:extLst>
          </p:cNvPr>
          <p:cNvSpPr txBox="1">
            <a:spLocks/>
          </p:cNvSpPr>
          <p:nvPr/>
        </p:nvSpPr>
        <p:spPr>
          <a:xfrm>
            <a:off x="219614" y="82809"/>
            <a:ext cx="5215300" cy="5063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250" dirty="0">
                <a:latin typeface="+mn-lt"/>
              </a:rPr>
              <a:t>Dane</a:t>
            </a:r>
            <a:endParaRPr lang="en-GB" sz="2250" dirty="0">
              <a:latin typeface="+mn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2D718C8-7ECC-7489-F08E-482F1CBBBC64}"/>
              </a:ext>
            </a:extLst>
          </p:cNvPr>
          <p:cNvSpPr txBox="1">
            <a:spLocks/>
          </p:cNvSpPr>
          <p:nvPr/>
        </p:nvSpPr>
        <p:spPr>
          <a:xfrm>
            <a:off x="219613" y="589182"/>
            <a:ext cx="3005367" cy="3539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600" dirty="0"/>
              <a:t>Definicja </a:t>
            </a:r>
            <a:r>
              <a:rPr lang="pl-PL" sz="1600" dirty="0" err="1"/>
              <a:t>soybean</a:t>
            </a:r>
            <a:r>
              <a:rPr lang="pl-PL" sz="1600" dirty="0"/>
              <a:t> </a:t>
            </a:r>
            <a:r>
              <a:rPr lang="pl-PL" sz="1600" dirty="0" err="1"/>
              <a:t>crush</a:t>
            </a:r>
            <a:r>
              <a:rPr lang="pl-PL" sz="1600" dirty="0"/>
              <a:t> </a:t>
            </a:r>
            <a:r>
              <a:rPr lang="pl-PL" sz="1600" dirty="0" err="1"/>
              <a:t>spreadu</a:t>
            </a:r>
            <a:endParaRPr lang="en-GB" sz="1600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53026C2-89F7-3E13-3D70-58BCB1103D20}"/>
              </a:ext>
            </a:extLst>
          </p:cNvPr>
          <p:cNvSpPr txBox="1">
            <a:spLocks/>
          </p:cNvSpPr>
          <p:nvPr/>
        </p:nvSpPr>
        <p:spPr>
          <a:xfrm>
            <a:off x="713554" y="5648516"/>
            <a:ext cx="5215299" cy="6203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None/>
              <a:defRPr sz="145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i="1" dirty="0"/>
              <a:t>Rysunek: </a:t>
            </a:r>
            <a:r>
              <a:rPr lang="pl-PL" b="1" i="1" dirty="0"/>
              <a:t>Historyczne wartości </a:t>
            </a:r>
            <a:r>
              <a:rPr lang="pl-PL" b="1" i="1" dirty="0" err="1"/>
              <a:t>Soybean</a:t>
            </a:r>
            <a:r>
              <a:rPr lang="pl-PL" b="1" i="1" dirty="0"/>
              <a:t> </a:t>
            </a:r>
            <a:r>
              <a:rPr lang="pl-PL" b="1" i="1" dirty="0" err="1"/>
              <a:t>Crush</a:t>
            </a:r>
            <a:r>
              <a:rPr lang="pl-PL" b="1" i="1" dirty="0"/>
              <a:t> </a:t>
            </a:r>
            <a:r>
              <a:rPr lang="pl-PL" b="1" i="1" dirty="0" err="1"/>
              <a:t>Spreadu</a:t>
            </a:r>
            <a:r>
              <a:rPr lang="pl-PL" b="1" i="1" dirty="0"/>
              <a:t>.</a:t>
            </a:r>
          </a:p>
          <a:p>
            <a:pPr algn="ctr"/>
            <a:r>
              <a:rPr lang="pl-PL" i="1" dirty="0"/>
              <a:t>Tygodniowe ceny spot dla </a:t>
            </a:r>
            <a:r>
              <a:rPr lang="pl-PL" i="1" dirty="0" err="1"/>
              <a:t>soybean</a:t>
            </a:r>
            <a:r>
              <a:rPr lang="pl-PL" i="1" dirty="0"/>
              <a:t> </a:t>
            </a:r>
            <a:r>
              <a:rPr lang="pl-PL" i="1" dirty="0" err="1"/>
              <a:t>crush</a:t>
            </a:r>
            <a:r>
              <a:rPr lang="pl-PL" i="1" dirty="0"/>
              <a:t> </a:t>
            </a:r>
            <a:r>
              <a:rPr lang="pl-PL" i="1" dirty="0" err="1"/>
              <a:t>spreadu</a:t>
            </a:r>
            <a:r>
              <a:rPr lang="pl-PL" i="1" dirty="0"/>
              <a:t>, obliczone z cen spot jego komponentów.</a:t>
            </a:r>
          </a:p>
        </p:txBody>
      </p:sp>
    </p:spTree>
    <p:extLst>
      <p:ext uri="{BB962C8B-B14F-4D97-AF65-F5344CB8AC3E}">
        <p14:creationId xmlns:p14="http://schemas.microsoft.com/office/powerpoint/2010/main" val="366178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18"/>
    </mc:Choice>
    <mc:Fallback xmlns="">
      <p:transition spd="slow" advTm="7921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34EDDE-6A81-9B9F-D2CA-D62CCC827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22C68F8-375F-A3CB-40C6-88D437809F78}"/>
              </a:ext>
            </a:extLst>
          </p:cNvPr>
          <p:cNvSpPr txBox="1">
            <a:spLocks/>
          </p:cNvSpPr>
          <p:nvPr/>
        </p:nvSpPr>
        <p:spPr>
          <a:xfrm>
            <a:off x="445756" y="436772"/>
            <a:ext cx="1402709" cy="5063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550" dirty="0">
                <a:latin typeface="+mn-lt"/>
              </a:rPr>
              <a:t>Wyniki</a:t>
            </a:r>
            <a:endParaRPr lang="en-GB" sz="2550" dirty="0">
              <a:latin typeface="+mn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125B5FE-197C-7AFF-7F5B-F776D33412E7}"/>
              </a:ext>
            </a:extLst>
          </p:cNvPr>
          <p:cNvSpPr txBox="1">
            <a:spLocks/>
          </p:cNvSpPr>
          <p:nvPr/>
        </p:nvSpPr>
        <p:spPr>
          <a:xfrm>
            <a:off x="445756" y="943145"/>
            <a:ext cx="3005367" cy="3539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600" dirty="0"/>
              <a:t>Model ARIMA(0,0,0)-GARCH(2,3)</a:t>
            </a:r>
            <a:endParaRPr lang="en-GB" sz="16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D1872CC-F00C-E3E3-B14B-C05CF96DABE1}"/>
              </a:ext>
            </a:extLst>
          </p:cNvPr>
          <p:cNvGrpSpPr/>
          <p:nvPr/>
        </p:nvGrpSpPr>
        <p:grpSpPr>
          <a:xfrm>
            <a:off x="4730297" y="164569"/>
            <a:ext cx="6537474" cy="5990718"/>
            <a:chOff x="2773675" y="164569"/>
            <a:chExt cx="6537474" cy="599071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7288E4-59A3-7427-EDA5-30D97DA87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0385"/>
            <a:stretch/>
          </p:blipFill>
          <p:spPr>
            <a:xfrm>
              <a:off x="2773675" y="164569"/>
              <a:ext cx="6537474" cy="5479148"/>
            </a:xfrm>
            <a:prstGeom prst="rect">
              <a:avLst/>
            </a:prstGeom>
          </p:spPr>
        </p:pic>
        <p:sp>
          <p:nvSpPr>
            <p:cNvPr id="8" name="Text Placeholder 2">
              <a:extLst>
                <a:ext uri="{FF2B5EF4-FFF2-40B4-BE49-F238E27FC236}">
                  <a16:creationId xmlns:a16="http://schemas.microsoft.com/office/drawing/2014/main" id="{B1AF89C9-C253-B0A5-9393-B48937AD5B8D}"/>
                </a:ext>
              </a:extLst>
            </p:cNvPr>
            <p:cNvSpPr txBox="1">
              <a:spLocks/>
            </p:cNvSpPr>
            <p:nvPr/>
          </p:nvSpPr>
          <p:spPr>
            <a:xfrm>
              <a:off x="3775588" y="5725477"/>
              <a:ext cx="5211097" cy="429810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  <a:buFontTx/>
                <a:buNone/>
                <a:defRPr sz="1455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l-PL" i="1" dirty="0"/>
                <a:t>Rysunek: </a:t>
              </a:r>
              <a:r>
                <a:rPr lang="pl-PL" b="1" i="1" dirty="0"/>
                <a:t>Struktura zależności </a:t>
              </a:r>
              <a:r>
                <a:rPr lang="pl-PL" b="1" i="1" dirty="0" err="1"/>
                <a:t>reziduów</a:t>
              </a:r>
              <a:r>
                <a:rPr lang="pl-PL" b="1" i="1" dirty="0"/>
                <a:t>.</a:t>
              </a:r>
            </a:p>
            <a:p>
              <a:pPr algn="ctr"/>
              <a:r>
                <a:rPr lang="pl-PL" i="1" dirty="0"/>
                <a:t>Wykresy punktowe każdy-z-każdym, oraz histogramy </a:t>
              </a:r>
              <a:r>
                <a:rPr lang="pl-PL" i="1" dirty="0" err="1"/>
                <a:t>reziduów</a:t>
              </a:r>
              <a:r>
                <a:rPr lang="pl-PL" i="1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687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18"/>
    </mc:Choice>
    <mc:Fallback xmlns="">
      <p:transition spd="slow" advTm="79218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TMgJ5OaWi1WlEsqDVj99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TMgJ5OaWi1WlEsqDVj99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TMgJ5OaWi1WlEsqDVj99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WAHR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1570</TotalTime>
  <Words>565</Words>
  <Application>Microsoft Office PowerPoint</Application>
  <PresentationFormat>Widescreen</PresentationFormat>
  <Paragraphs>102</Paragraphs>
  <Slides>20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Calibri</vt:lpstr>
      <vt:lpstr>Calibri Light</vt:lpstr>
      <vt:lpstr>Cambria Math</vt:lpstr>
      <vt:lpstr>Frutiger 45 Light</vt:lpstr>
      <vt:lpstr>Wingdings</vt:lpstr>
      <vt:lpstr>Retrospect</vt:lpstr>
      <vt:lpstr>think-cell Slide</vt:lpstr>
      <vt:lpstr>Zastosowania i efektywność modeli kopułowych w wybranych obszarach zarządzania ryzykiem</vt:lpstr>
      <vt:lpstr>Cel pracy</vt:lpstr>
      <vt:lpstr>Motywacja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Wyniki</vt:lpstr>
      <vt:lpstr>Wyniki</vt:lpstr>
      <vt:lpstr>Wyniki</vt:lpstr>
      <vt:lpstr>Dziękuję za uwagę</vt:lpstr>
      <vt:lpstr>Teoria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Modele kopułowe</dc:title>
  <dc:creator>Piotr Mikler</dc:creator>
  <cp:lastModifiedBy>Piotr Mikler</cp:lastModifiedBy>
  <cp:revision>27</cp:revision>
  <dcterms:created xsi:type="dcterms:W3CDTF">2022-11-22T19:06:08Z</dcterms:created>
  <dcterms:modified xsi:type="dcterms:W3CDTF">2022-12-16T09:22:44Z</dcterms:modified>
</cp:coreProperties>
</file>